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tags/tag10.xml" ContentType="application/vnd.openxmlformats-officedocument.presentationml.tags+xml"/>
  <Override PartName="/ppt/notesSlides/notesSlide35.xml" ContentType="application/vnd.openxmlformats-officedocument.presentationml.notesSlide+xml"/>
  <Override PartName="/ppt/tags/tag11.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326" r:id="rId2"/>
    <p:sldId id="452" r:id="rId3"/>
    <p:sldId id="337" r:id="rId4"/>
    <p:sldId id="448" r:id="rId5"/>
    <p:sldId id="424" r:id="rId6"/>
    <p:sldId id="441" r:id="rId7"/>
    <p:sldId id="425" r:id="rId8"/>
    <p:sldId id="449" r:id="rId9"/>
    <p:sldId id="426" r:id="rId10"/>
    <p:sldId id="427" r:id="rId11"/>
    <p:sldId id="428" r:id="rId12"/>
    <p:sldId id="429" r:id="rId13"/>
    <p:sldId id="430" r:id="rId14"/>
    <p:sldId id="439" r:id="rId15"/>
    <p:sldId id="431" r:id="rId16"/>
    <p:sldId id="432" r:id="rId17"/>
    <p:sldId id="440" r:id="rId18"/>
    <p:sldId id="442" r:id="rId19"/>
    <p:sldId id="443" r:id="rId20"/>
    <p:sldId id="444" r:id="rId21"/>
    <p:sldId id="315" r:id="rId22"/>
    <p:sldId id="336" r:id="rId23"/>
    <p:sldId id="450" r:id="rId24"/>
    <p:sldId id="418" r:id="rId25"/>
    <p:sldId id="433" r:id="rId26"/>
    <p:sldId id="421" r:id="rId27"/>
    <p:sldId id="434" r:id="rId28"/>
    <p:sldId id="451" r:id="rId29"/>
    <p:sldId id="436" r:id="rId30"/>
    <p:sldId id="438" r:id="rId31"/>
    <p:sldId id="445" r:id="rId32"/>
    <p:sldId id="435" r:id="rId33"/>
    <p:sldId id="446" r:id="rId34"/>
    <p:sldId id="422" r:id="rId35"/>
    <p:sldId id="453" r:id="rId36"/>
    <p:sldId id="447" r:id="rId37"/>
    <p:sldId id="303" r:id="rId38"/>
    <p:sldId id="454" r:id="rId39"/>
    <p:sldId id="305" r:id="rId40"/>
    <p:sldId id="455" r:id="rId41"/>
  </p:sldIdLst>
  <p:sldSz cx="9144000" cy="5715000" type="screen16x10"/>
  <p:notesSz cx="6797675" cy="9926638"/>
  <p:custDataLst>
    <p:tags r:id="rId4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1" pos="2880" userDrawn="1">
          <p15:clr>
            <a:srgbClr val="A4A3A4"/>
          </p15:clr>
        </p15:guide>
        <p15:guide id="12" orient="horz" pos="18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50A0"/>
    <a:srgbClr val="FFEBB3"/>
    <a:srgbClr val="FEC211"/>
    <a:srgbClr val="FDD5B5"/>
    <a:srgbClr val="808799"/>
    <a:srgbClr val="EE4639"/>
    <a:srgbClr val="00B1C2"/>
    <a:srgbClr val="C45E23"/>
    <a:srgbClr val="FE7828"/>
    <a:srgbClr val="92C1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4" autoAdjust="0"/>
    <p:restoredTop sz="95282" autoAdjust="0"/>
  </p:normalViewPr>
  <p:slideViewPr>
    <p:cSldViewPr snapToGrid="0" snapToObjects="1" showGuides="1">
      <p:cViewPr varScale="1">
        <p:scale>
          <a:sx n="130" d="100"/>
          <a:sy n="130" d="100"/>
        </p:scale>
        <p:origin x="1212" y="120"/>
      </p:cViewPr>
      <p:guideLst>
        <p:guide pos="2880"/>
        <p:guide orient="horz" pos="180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1932DC7-834F-6148-86AF-F72164F7FFC1}" type="datetimeFigureOut">
              <a:rPr lang="es-ES" smtClean="0"/>
              <a:t>09/08/2024</a:t>
            </a:fld>
            <a:endParaRPr lang="es-ES"/>
          </a:p>
        </p:txBody>
      </p:sp>
      <p:sp>
        <p:nvSpPr>
          <p:cNvPr id="4" name="Marcador de pie de página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FFDF1720-AE80-4069-8D89-2C76E8AFD874}" type="datetimeFigureOut">
              <a:rPr lang="es-PE" smtClean="0"/>
              <a:t>9/08/2024</a:t>
            </a:fld>
            <a:endParaRPr lang="es-PE"/>
          </a:p>
        </p:txBody>
      </p:sp>
      <p:sp>
        <p:nvSpPr>
          <p:cNvPr id="4" name="Marcador de imagen de diapositiva 3"/>
          <p:cNvSpPr>
            <a:spLocks noGrp="1" noRot="1" noChangeAspect="1"/>
          </p:cNvSpPr>
          <p:nvPr>
            <p:ph type="sldImg" idx="2"/>
          </p:nvPr>
        </p:nvSpPr>
        <p:spPr>
          <a:xfrm>
            <a:off x="719138" y="1241425"/>
            <a:ext cx="5359400" cy="334962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a:t>
            </a:fld>
            <a:endParaRPr lang="es-PE"/>
          </a:p>
        </p:txBody>
      </p:sp>
    </p:spTree>
    <p:extLst>
      <p:ext uri="{BB962C8B-B14F-4D97-AF65-F5344CB8AC3E}">
        <p14:creationId xmlns:p14="http://schemas.microsoft.com/office/powerpoint/2010/main" val="113846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Se deja a los alumnos que hagan sus cálculos y comenten.</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425090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En este caso, si se toma el promedio de todos los números el resultado es 328 y este número está muy por debajo de lo que se observa en la tendencia. Hay que dar mayor importancia a los últimos números y además, ver la tendencia para no crear un pronóstico errado.</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4141173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13</a:t>
            </a:fld>
            <a:endParaRPr lang="es-PE"/>
          </a:p>
        </p:txBody>
      </p:sp>
    </p:spTree>
    <p:extLst>
      <p:ext uri="{BB962C8B-B14F-4D97-AF65-F5344CB8AC3E}">
        <p14:creationId xmlns:p14="http://schemas.microsoft.com/office/powerpoint/2010/main" val="278987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1253688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15</a:t>
            </a:fld>
            <a:endParaRPr lang="es-PE"/>
          </a:p>
        </p:txBody>
      </p:sp>
    </p:spTree>
    <p:extLst>
      <p:ext uri="{BB962C8B-B14F-4D97-AF65-F5344CB8AC3E}">
        <p14:creationId xmlns:p14="http://schemas.microsoft.com/office/powerpoint/2010/main" val="465813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16</a:t>
            </a:fld>
            <a:endParaRPr lang="es-PE"/>
          </a:p>
        </p:txBody>
      </p:sp>
    </p:spTree>
    <p:extLst>
      <p:ext uri="{BB962C8B-B14F-4D97-AF65-F5344CB8AC3E}">
        <p14:creationId xmlns:p14="http://schemas.microsoft.com/office/powerpoint/2010/main" val="155189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2602407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El primer cuadro tiene una relación perfecta, pero inversa. Aumenta el tiempo y disminuyen las ventas. En el segundo cuadro también la relación es perfecta, pero positiva, es decir, aumenta el tiempo y las ventas. Todas las empresas buscan una relación perfecta y positiva.</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18</a:t>
            </a:fld>
            <a:endParaRPr lang="es-PE"/>
          </a:p>
        </p:txBody>
      </p:sp>
    </p:spTree>
    <p:extLst>
      <p:ext uri="{BB962C8B-B14F-4D97-AF65-F5344CB8AC3E}">
        <p14:creationId xmlns:p14="http://schemas.microsoft.com/office/powerpoint/2010/main" val="2546568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19</a:t>
            </a:fld>
            <a:endParaRPr lang="es-PE"/>
          </a:p>
        </p:txBody>
      </p:sp>
    </p:spTree>
    <p:extLst>
      <p:ext uri="{BB962C8B-B14F-4D97-AF65-F5344CB8AC3E}">
        <p14:creationId xmlns:p14="http://schemas.microsoft.com/office/powerpoint/2010/main" val="1348668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Ambas formas de expresión son correctas. Si se quiere tener más precisión se tendría que agregar otra variable para hacer más exacto el pronóstico. En ese caso se convierte en un modelo de regresión múltiple.</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20</a:t>
            </a:fld>
            <a:endParaRPr lang="es-PE"/>
          </a:p>
        </p:txBody>
      </p:sp>
    </p:spTree>
    <p:extLst>
      <p:ext uri="{BB962C8B-B14F-4D97-AF65-F5344CB8AC3E}">
        <p14:creationId xmlns:p14="http://schemas.microsoft.com/office/powerpoint/2010/main" val="2296119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a:t>
            </a:fld>
            <a:endParaRPr lang="es-PE"/>
          </a:p>
        </p:txBody>
      </p:sp>
    </p:spTree>
    <p:extLst>
      <p:ext uri="{BB962C8B-B14F-4D97-AF65-F5344CB8AC3E}">
        <p14:creationId xmlns:p14="http://schemas.microsoft.com/office/powerpoint/2010/main" val="614306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21</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22</a:t>
            </a:fld>
            <a:endParaRPr lang="es-PE"/>
          </a:p>
        </p:txBody>
      </p:sp>
    </p:spTree>
    <p:extLst>
      <p:ext uri="{BB962C8B-B14F-4D97-AF65-F5344CB8AC3E}">
        <p14:creationId xmlns:p14="http://schemas.microsoft.com/office/powerpoint/2010/main" val="14884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23</a:t>
            </a:fld>
            <a:endParaRPr lang="es-PE"/>
          </a:p>
        </p:txBody>
      </p:sp>
    </p:spTree>
    <p:extLst>
      <p:ext uri="{BB962C8B-B14F-4D97-AF65-F5344CB8AC3E}">
        <p14:creationId xmlns:p14="http://schemas.microsoft.com/office/powerpoint/2010/main" val="2962785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525468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25</a:t>
            </a:fld>
            <a:endParaRPr lang="es-PE"/>
          </a:p>
        </p:txBody>
      </p:sp>
    </p:spTree>
    <p:extLst>
      <p:ext uri="{BB962C8B-B14F-4D97-AF65-F5344CB8AC3E}">
        <p14:creationId xmlns:p14="http://schemas.microsoft.com/office/powerpoint/2010/main" val="2226311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26</a:t>
            </a:fld>
            <a:endParaRPr lang="es-PE"/>
          </a:p>
        </p:txBody>
      </p:sp>
    </p:spTree>
    <p:extLst>
      <p:ext uri="{BB962C8B-B14F-4D97-AF65-F5344CB8AC3E}">
        <p14:creationId xmlns:p14="http://schemas.microsoft.com/office/powerpoint/2010/main" val="1058348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27</a:t>
            </a:fld>
            <a:endParaRPr lang="es-PE"/>
          </a:p>
        </p:txBody>
      </p:sp>
    </p:spTree>
    <p:extLst>
      <p:ext uri="{BB962C8B-B14F-4D97-AF65-F5344CB8AC3E}">
        <p14:creationId xmlns:p14="http://schemas.microsoft.com/office/powerpoint/2010/main" val="3855042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28</a:t>
            </a:fld>
            <a:endParaRPr lang="es-PE"/>
          </a:p>
        </p:txBody>
      </p:sp>
    </p:spTree>
    <p:extLst>
      <p:ext uri="{BB962C8B-B14F-4D97-AF65-F5344CB8AC3E}">
        <p14:creationId xmlns:p14="http://schemas.microsoft.com/office/powerpoint/2010/main" val="4072695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29</a:t>
            </a:fld>
            <a:endParaRPr lang="es-PE"/>
          </a:p>
        </p:txBody>
      </p:sp>
    </p:spTree>
    <p:extLst>
      <p:ext uri="{BB962C8B-B14F-4D97-AF65-F5344CB8AC3E}">
        <p14:creationId xmlns:p14="http://schemas.microsoft.com/office/powerpoint/2010/main" val="3269940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171073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3983856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31</a:t>
            </a:fld>
            <a:endParaRPr lang="es-PE"/>
          </a:p>
        </p:txBody>
      </p:sp>
    </p:spTree>
    <p:extLst>
      <p:ext uri="{BB962C8B-B14F-4D97-AF65-F5344CB8AC3E}">
        <p14:creationId xmlns:p14="http://schemas.microsoft.com/office/powerpoint/2010/main" val="982982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32</a:t>
            </a:fld>
            <a:endParaRPr lang="es-PE"/>
          </a:p>
        </p:txBody>
      </p:sp>
    </p:spTree>
    <p:extLst>
      <p:ext uri="{BB962C8B-B14F-4D97-AF65-F5344CB8AC3E}">
        <p14:creationId xmlns:p14="http://schemas.microsoft.com/office/powerpoint/2010/main" val="29814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33</a:t>
            </a:fld>
            <a:endParaRPr lang="es-PE"/>
          </a:p>
        </p:txBody>
      </p:sp>
    </p:spTree>
    <p:extLst>
      <p:ext uri="{BB962C8B-B14F-4D97-AF65-F5344CB8AC3E}">
        <p14:creationId xmlns:p14="http://schemas.microsoft.com/office/powerpoint/2010/main" val="4267333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34</a:t>
            </a:fld>
            <a:endParaRPr lang="es-PE"/>
          </a:p>
        </p:txBody>
      </p:sp>
    </p:spTree>
    <p:extLst>
      <p:ext uri="{BB962C8B-B14F-4D97-AF65-F5344CB8AC3E}">
        <p14:creationId xmlns:p14="http://schemas.microsoft.com/office/powerpoint/2010/main" val="673995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pPr marL="228600" indent="-228600" rtl="0">
              <a:buFont typeface="+mj-lt"/>
              <a:buAutoNum type="arabicPeriod"/>
            </a:pPr>
            <a:endParaRPr lang="es-PE" sz="1200" b="0" dirty="0">
              <a:effectLst/>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36</a:t>
            </a:fld>
            <a:endParaRPr lang="es-PE"/>
          </a:p>
        </p:txBody>
      </p:sp>
    </p:spTree>
    <p:extLst>
      <p:ext uri="{BB962C8B-B14F-4D97-AF65-F5344CB8AC3E}">
        <p14:creationId xmlns:p14="http://schemas.microsoft.com/office/powerpoint/2010/main" val="2327776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pPr marL="228600" indent="-228600" rtl="0">
              <a:buFont typeface="+mj-lt"/>
              <a:buAutoNum type="arabicPeriod"/>
            </a:pPr>
            <a:endParaRPr lang="es-PE" sz="1200" b="0" dirty="0">
              <a:effectLst/>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37</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s-PE" sz="1200" kern="1200" dirty="0">
                <a:solidFill>
                  <a:schemeClr val="tx1"/>
                </a:solidFill>
                <a:effectLst/>
                <a:latin typeface="Arial" panose="020B0604020202020204" pitchFamily="34" charset="0"/>
                <a:ea typeface="+mn-ea"/>
                <a:cs typeface="Arial" panose="020B0604020202020204" pitchFamily="34" charset="0"/>
              </a:rPr>
              <a:t> </a:t>
            </a:r>
          </a:p>
          <a:p>
            <a:endParaRPr lang="es-PE" sz="12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39</a:t>
            </a:fld>
            <a:endParaRPr lang="es-PE"/>
          </a:p>
        </p:txBody>
      </p:sp>
    </p:spTree>
    <p:extLst>
      <p:ext uri="{BB962C8B-B14F-4D97-AF65-F5344CB8AC3E}">
        <p14:creationId xmlns:p14="http://schemas.microsoft.com/office/powerpoint/2010/main" val="184904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19138" y="1241425"/>
            <a:ext cx="5359400" cy="3349625"/>
          </a:xfrm>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Contar la historia de cómo ha cambiado el mundo en los últimos 30 años y cómo sigue cambiando…</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3583363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7</a:t>
            </a:fld>
            <a:endParaRPr lang="es-PE"/>
          </a:p>
        </p:txBody>
      </p:sp>
    </p:spTree>
    <p:extLst>
      <p:ext uri="{BB962C8B-B14F-4D97-AF65-F5344CB8AC3E}">
        <p14:creationId xmlns:p14="http://schemas.microsoft.com/office/powerpoint/2010/main" val="362683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1173946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9</a:t>
            </a:fld>
            <a:endParaRPr lang="es-PE"/>
          </a:p>
        </p:txBody>
      </p:sp>
    </p:spTree>
    <p:extLst>
      <p:ext uri="{BB962C8B-B14F-4D97-AF65-F5344CB8AC3E}">
        <p14:creationId xmlns:p14="http://schemas.microsoft.com/office/powerpoint/2010/main" val="2058007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Arial" panose="020B0604020202020204" pitchFamily="34" charset="0"/>
                <a:cs typeface="Arial" panose="020B0604020202020204" pitchFamily="34" charset="0"/>
              </a:rPr>
              <a:t>En este caso de cálculo de demanda uno de los métodos es tomar información de productos parecidos. El problema en este caso es que la producción se realiza para todo el mundo y es muy probable que no haya forma de reponer la demanda y se crea el efecto de demanda insatisfecha.</a:t>
            </a:r>
            <a:endParaRPr lang="es-PE"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2138040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2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83E10AC-B9B9-2648-BC8C-6C3369CD63D5}"/>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7" name="TextBox 7">
            <a:extLst>
              <a:ext uri="{FF2B5EF4-FFF2-40B4-BE49-F238E27FC236}">
                <a16:creationId xmlns:a16="http://schemas.microsoft.com/office/drawing/2014/main" id="{EFCDE5DD-7BF3-CB40-98EA-04F4B4AEB516}"/>
              </a:ext>
            </a:extLst>
          </p:cNvPr>
          <p:cNvSpPr txBox="1"/>
          <p:nvPr userDrawn="1"/>
        </p:nvSpPr>
        <p:spPr>
          <a:xfrm>
            <a:off x="876300" y="5343295"/>
            <a:ext cx="2435282" cy="215444"/>
          </a:xfrm>
          <a:prstGeom prst="rect">
            <a:avLst/>
          </a:prstGeom>
          <a:noFill/>
        </p:spPr>
        <p:txBody>
          <a:bodyPr wrap="none" rtlCol="0">
            <a:spAutoFit/>
          </a:bodyPr>
          <a:lstStyle/>
          <a:p>
            <a:r>
              <a:rPr lang="en-US" sz="80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TEMA 04</a:t>
            </a:r>
            <a:endParaRPr lang="en-US" sz="80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F44B1F1A-BF33-3D40-B530-7439D407896F}"/>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5465" userDrawn="1">
          <p15:clr>
            <a:srgbClr val="F26B43"/>
          </p15:clr>
        </p15:guide>
        <p15:guide id="6" pos="317" userDrawn="1">
          <p15:clr>
            <a:srgbClr val="F26B43"/>
          </p15:clr>
        </p15:guide>
        <p15:guide id="7" pos="431" userDrawn="1">
          <p15:clr>
            <a:srgbClr val="F26B43"/>
          </p15:clr>
        </p15:guide>
        <p15:guide id="8" orient="horz" pos="303" userDrawn="1">
          <p15:clr>
            <a:srgbClr val="F26B43"/>
          </p15:clr>
        </p15:guide>
        <p15:guide id="9" orient="horz" pos="575"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0.emf"/><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48.png"/><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48.png"/><Relationship Id="rId4" Type="http://schemas.openxmlformats.org/officeDocument/2006/relationships/image" Target="../media/image47.emf"/></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1.png"/><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39B2DEE-93F7-B243-9562-ADFEA8400B22}"/>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1" name="CuadroTexto 10">
            <a:extLst>
              <a:ext uri="{FF2B5EF4-FFF2-40B4-BE49-F238E27FC236}">
                <a16:creationId xmlns:a16="http://schemas.microsoft.com/office/drawing/2014/main" id="{F993B148-9382-E145-8B83-DF7F2F174082}"/>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LA CADENA DE SUMINISTROS</a:t>
            </a:r>
          </a:p>
        </p:txBody>
      </p:sp>
      <p:sp>
        <p:nvSpPr>
          <p:cNvPr id="12" name="Rectángulo 11">
            <a:extLst>
              <a:ext uri="{FF2B5EF4-FFF2-40B4-BE49-F238E27FC236}">
                <a16:creationId xmlns:a16="http://schemas.microsoft.com/office/drawing/2014/main" id="{B04FBC54-2906-5D42-B1EB-95B30BCA272C}"/>
              </a:ext>
            </a:extLst>
          </p:cNvPr>
          <p:cNvSpPr/>
          <p:nvPr/>
        </p:nvSpPr>
        <p:spPr>
          <a:xfrm>
            <a:off x="503239" y="2177570"/>
            <a:ext cx="3174532" cy="803297"/>
          </a:xfrm>
          <a:prstGeom prst="rect">
            <a:avLst/>
          </a:prstGeom>
        </p:spPr>
        <p:txBody>
          <a:bodyPr wrap="square" lIns="0" tIns="0" rIns="0" bIns="0">
            <a:spAutoFit/>
          </a:bodyPr>
          <a:lstStyle/>
          <a:p>
            <a:pPr>
              <a:lnSpc>
                <a:spcPct val="90000"/>
              </a:lnSpc>
            </a:pPr>
            <a:r>
              <a:rPr lang="es-PE" sz="2900" dirty="0">
                <a:latin typeface="Graphik-Medium" charset="0"/>
                <a:ea typeface="Graphik-Medium" charset="0"/>
                <a:cs typeface="Graphik-Medium" charset="0"/>
              </a:rPr>
              <a:t>PRONÓSTICO </a:t>
            </a:r>
            <a:br>
              <a:rPr lang="es-PE" sz="2900" dirty="0">
                <a:latin typeface="Graphik-Medium" charset="0"/>
                <a:ea typeface="Graphik-Medium" charset="0"/>
                <a:cs typeface="Graphik-Medium" charset="0"/>
              </a:rPr>
            </a:br>
            <a:r>
              <a:rPr lang="es-PE" sz="2900" b="1" dirty="0">
                <a:latin typeface="Graphik Bold" charset="0"/>
                <a:ea typeface="Graphik Bold" charset="0"/>
                <a:cs typeface="Graphik Bold" charset="0"/>
              </a:rPr>
              <a:t>DE LA DEMANDA</a:t>
            </a:r>
          </a:p>
        </p:txBody>
      </p:sp>
      <p:sp>
        <p:nvSpPr>
          <p:cNvPr id="13" name="Rectángulo 12">
            <a:extLst>
              <a:ext uri="{FF2B5EF4-FFF2-40B4-BE49-F238E27FC236}">
                <a16:creationId xmlns:a16="http://schemas.microsoft.com/office/drawing/2014/main" id="{0DAB868D-9295-0A4C-8FB5-17A4EE86FF10}"/>
              </a:ext>
            </a:extLst>
          </p:cNvPr>
          <p:cNvSpPr/>
          <p:nvPr/>
        </p:nvSpPr>
        <p:spPr>
          <a:xfrm>
            <a:off x="503238" y="3219842"/>
            <a:ext cx="2845526" cy="1085618"/>
          </a:xfrm>
          <a:prstGeom prst="rect">
            <a:avLst/>
          </a:prstGeom>
        </p:spPr>
        <p:txBody>
          <a:bodyPr wrap="square" lIns="0" tIns="0" rIns="0" bIns="0">
            <a:spAutoFit/>
          </a:bodyPr>
          <a:lstStyle/>
          <a:p>
            <a:pPr marL="177800" indent="-177800">
              <a:lnSpc>
                <a:spcPct val="120000"/>
              </a:lnSpc>
              <a:buClr>
                <a:srgbClr val="C42E91"/>
              </a:buClr>
              <a:buSzPct val="100000"/>
              <a:buFont typeface="Arial"/>
              <a:buChar char="•"/>
            </a:pPr>
            <a:r>
              <a:rPr lang="es-ES" sz="1200" dirty="0">
                <a:latin typeface="Graphik-Medium" charset="0"/>
              </a:rPr>
              <a:t>Pronóstico de la demanda</a:t>
            </a:r>
          </a:p>
          <a:p>
            <a:pPr marL="177800" indent="-177800">
              <a:lnSpc>
                <a:spcPct val="120000"/>
              </a:lnSpc>
              <a:buClr>
                <a:srgbClr val="C42E91"/>
              </a:buClr>
              <a:buSzPct val="100000"/>
              <a:buFont typeface="Arial"/>
              <a:buChar char="•"/>
            </a:pPr>
            <a:r>
              <a:rPr lang="es-ES" sz="1200" dirty="0">
                <a:latin typeface="Graphik-Medium" charset="0"/>
              </a:rPr>
              <a:t>Demanda insatisfecha</a:t>
            </a:r>
          </a:p>
          <a:p>
            <a:pPr marL="177800" indent="-177800">
              <a:lnSpc>
                <a:spcPct val="120000"/>
              </a:lnSpc>
              <a:buClr>
                <a:srgbClr val="C42E91"/>
              </a:buClr>
              <a:buSzPct val="100000"/>
              <a:buFont typeface="Arial"/>
              <a:buChar char="•"/>
            </a:pPr>
            <a:r>
              <a:rPr lang="es-ES" sz="1200" dirty="0">
                <a:latin typeface="Graphik-Medium" charset="0"/>
              </a:rPr>
              <a:t>Sobre stock de la demanda</a:t>
            </a:r>
          </a:p>
          <a:p>
            <a:pPr marL="177800" indent="-177800">
              <a:lnSpc>
                <a:spcPct val="120000"/>
              </a:lnSpc>
              <a:buClr>
                <a:srgbClr val="C42E91"/>
              </a:buClr>
              <a:buSzPct val="100000"/>
              <a:buFont typeface="Arial"/>
              <a:buChar char="•"/>
            </a:pPr>
            <a:r>
              <a:rPr lang="es-ES" sz="1200" dirty="0">
                <a:latin typeface="Graphik-Medium" charset="0"/>
              </a:rPr>
              <a:t>Modelo de Lote Económico </a:t>
            </a:r>
            <a:br>
              <a:rPr lang="es-ES" sz="1200" dirty="0">
                <a:latin typeface="Graphik-Medium" charset="0"/>
              </a:rPr>
            </a:br>
            <a:r>
              <a:rPr lang="es-ES" sz="1200" dirty="0">
                <a:latin typeface="Graphik-Medium" charset="0"/>
              </a:rPr>
              <a:t>de Wilson</a:t>
            </a:r>
          </a:p>
        </p:txBody>
      </p:sp>
      <p:sp>
        <p:nvSpPr>
          <p:cNvPr id="16" name="CuadroTexto 15">
            <a:extLst>
              <a:ext uri="{FF2B5EF4-FFF2-40B4-BE49-F238E27FC236}">
                <a16:creationId xmlns:a16="http://schemas.microsoft.com/office/drawing/2014/main" id="{1BA9CFF3-F776-FD40-BCC4-FB1CF42538DC}"/>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04</a:t>
            </a:r>
          </a:p>
        </p:txBody>
      </p:sp>
      <p:pic>
        <p:nvPicPr>
          <p:cNvPr id="17" name="Imagen 16">
            <a:extLst>
              <a:ext uri="{FF2B5EF4-FFF2-40B4-BE49-F238E27FC236}">
                <a16:creationId xmlns:a16="http://schemas.microsoft.com/office/drawing/2014/main" id="{45D27C8A-CA80-B349-B977-93CBD5D60730}"/>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18" name="Imagen 17">
            <a:extLst>
              <a:ext uri="{FF2B5EF4-FFF2-40B4-BE49-F238E27FC236}">
                <a16:creationId xmlns:a16="http://schemas.microsoft.com/office/drawing/2014/main" id="{F1C62C5D-1283-8642-B642-0F9775D9AAE2}"/>
              </a:ext>
            </a:extLst>
          </p:cNvPr>
          <p:cNvPicPr>
            <a:picLocks noChangeAspect="1"/>
          </p:cNvPicPr>
          <p:nvPr/>
        </p:nvPicPr>
        <p:blipFill>
          <a:blip r:embed="rId4"/>
          <a:stretch>
            <a:fillRect/>
          </a:stretch>
        </p:blipFill>
        <p:spPr>
          <a:xfrm>
            <a:off x="3742531" y="-9832"/>
            <a:ext cx="5410762" cy="5724832"/>
          </a:xfrm>
          <a:prstGeom prst="rect">
            <a:avLst/>
          </a:prstGeom>
        </p:spPr>
      </p:pic>
    </p:spTree>
    <p:extLst>
      <p:ext uri="{BB962C8B-B14F-4D97-AF65-F5344CB8AC3E}">
        <p14:creationId xmlns:p14="http://schemas.microsoft.com/office/powerpoint/2010/main" val="2962688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0" y="915732"/>
            <a:ext cx="7933411" cy="1800493"/>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TÉCNICAS CUALITATIVAS</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En muchos casos hay que aplicar esta técnica, especialmente cuando no se tienen datos históricos de la demanda. Por ejemplo, cuando se pronostican demandas de productos nuevos sin antecedentes, es el caso de los juguetes en navidad.</a:t>
            </a: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Cómo se calculó la demanda de juguetes y peluches para la navidad del 2002 relacionados con una película nueva como lo fue La Era de Hielo en su lanzamiento en marzo del año 2002.</a:t>
            </a:r>
            <a:endParaRPr lang="es-PE" sz="1600" spc="-10" dirty="0">
              <a:solidFill>
                <a:srgbClr val="262626"/>
              </a:solidFill>
              <a:cs typeface="Source Sans Pro"/>
            </a:endParaRPr>
          </a:p>
        </p:txBody>
      </p:sp>
      <p:pic>
        <p:nvPicPr>
          <p:cNvPr id="6" name="Imagen 5">
            <a:extLst>
              <a:ext uri="{FF2B5EF4-FFF2-40B4-BE49-F238E27FC236}">
                <a16:creationId xmlns:a16="http://schemas.microsoft.com/office/drawing/2014/main" id="{F93FF070-04C4-DE54-ED70-52652D19D56E}"/>
              </a:ext>
            </a:extLst>
          </p:cNvPr>
          <p:cNvPicPr>
            <a:picLocks noChangeAspect="1"/>
          </p:cNvPicPr>
          <p:nvPr/>
        </p:nvPicPr>
        <p:blipFill>
          <a:blip r:embed="rId3"/>
          <a:stretch>
            <a:fillRect/>
          </a:stretch>
        </p:blipFill>
        <p:spPr>
          <a:xfrm>
            <a:off x="2815813" y="3291483"/>
            <a:ext cx="1662233" cy="1529255"/>
          </a:xfrm>
          <a:prstGeom prst="rect">
            <a:avLst/>
          </a:prstGeom>
        </p:spPr>
      </p:pic>
      <p:pic>
        <p:nvPicPr>
          <p:cNvPr id="7" name="Imagen 6">
            <a:extLst>
              <a:ext uri="{FF2B5EF4-FFF2-40B4-BE49-F238E27FC236}">
                <a16:creationId xmlns:a16="http://schemas.microsoft.com/office/drawing/2014/main" id="{407E3D4A-F602-C756-5ED1-76A6156E9899}"/>
              </a:ext>
            </a:extLst>
          </p:cNvPr>
          <p:cNvPicPr>
            <a:picLocks noChangeAspect="1"/>
          </p:cNvPicPr>
          <p:nvPr/>
        </p:nvPicPr>
        <p:blipFill>
          <a:blip r:embed="rId4"/>
          <a:stretch>
            <a:fillRect/>
          </a:stretch>
        </p:blipFill>
        <p:spPr>
          <a:xfrm>
            <a:off x="684213" y="3171263"/>
            <a:ext cx="1662233" cy="1662233"/>
          </a:xfrm>
          <a:prstGeom prst="rect">
            <a:avLst/>
          </a:prstGeom>
        </p:spPr>
      </p:pic>
      <p:pic>
        <p:nvPicPr>
          <p:cNvPr id="8" name="Imagen 7">
            <a:extLst>
              <a:ext uri="{FF2B5EF4-FFF2-40B4-BE49-F238E27FC236}">
                <a16:creationId xmlns:a16="http://schemas.microsoft.com/office/drawing/2014/main" id="{07E1E206-7BFD-F3F7-50B0-7C086FE408FF}"/>
              </a:ext>
            </a:extLst>
          </p:cNvPr>
          <p:cNvPicPr>
            <a:picLocks noChangeAspect="1"/>
          </p:cNvPicPr>
          <p:nvPr/>
        </p:nvPicPr>
        <p:blipFill>
          <a:blip r:embed="rId5"/>
          <a:stretch>
            <a:fillRect/>
          </a:stretch>
        </p:blipFill>
        <p:spPr>
          <a:xfrm>
            <a:off x="6375422" y="3144244"/>
            <a:ext cx="2467099" cy="1859039"/>
          </a:xfrm>
          <a:prstGeom prst="rect">
            <a:avLst/>
          </a:prstGeom>
        </p:spPr>
      </p:pic>
      <p:sp>
        <p:nvSpPr>
          <p:cNvPr id="10" name="Rectangle 5">
            <a:extLst>
              <a:ext uri="{FF2B5EF4-FFF2-40B4-BE49-F238E27FC236}">
                <a16:creationId xmlns:a16="http://schemas.microsoft.com/office/drawing/2014/main" id="{5E84E255-8876-ED47-AE22-D8B5E605E17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2C2E4B43-7AEF-914A-BBEC-A227D23D460E}"/>
              </a:ext>
            </a:extLst>
          </p:cNvPr>
          <p:cNvPicPr>
            <a:picLocks noChangeAspect="1"/>
          </p:cNvPicPr>
          <p:nvPr/>
        </p:nvPicPr>
        <p:blipFill>
          <a:blip r:embed="rId6"/>
          <a:stretch>
            <a:fillRect/>
          </a:stretch>
        </p:blipFill>
        <p:spPr>
          <a:xfrm>
            <a:off x="4751388" y="3233942"/>
            <a:ext cx="2032441" cy="1769341"/>
          </a:xfrm>
          <a:prstGeom prst="rect">
            <a:avLst/>
          </a:prstGeom>
        </p:spPr>
      </p:pic>
    </p:spTree>
    <p:extLst>
      <p:ext uri="{BB962C8B-B14F-4D97-AF65-F5344CB8AC3E}">
        <p14:creationId xmlns:p14="http://schemas.microsoft.com/office/powerpoint/2010/main" val="2502681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933411"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TÉCNICAS CUANTITATIVAS: PROMEDIO SIMPLE</a:t>
            </a:r>
          </a:p>
          <a:p>
            <a:pPr marL="177800" indent="-177800">
              <a:buSzPct val="100000"/>
              <a:buFont typeface="Arial" panose="020B0604020202020204" pitchFamily="34" charset="0"/>
              <a:buChar char="•"/>
              <a:tabLst>
                <a:tab pos="80963" algn="l"/>
              </a:tabLst>
            </a:pPr>
            <a:r>
              <a:rPr lang="es-ES" sz="1600" spc="-10" dirty="0">
                <a:solidFill>
                  <a:srgbClr val="262626"/>
                </a:solidFill>
                <a:cs typeface="Source Sans Pro"/>
              </a:rPr>
              <a:t>Es una de las técnicas más utilizadas actualmente por lo sencillo del método y de su comprensión. Se decide cuántos meses de demanda histórica se tomarán en cuenta para este método. </a:t>
            </a:r>
          </a:p>
          <a:p>
            <a:pPr marL="177800" indent="-177800">
              <a:buSzPct val="100000"/>
              <a:buFont typeface="Arial" panose="020B0604020202020204" pitchFamily="34" charset="0"/>
              <a:buChar char="•"/>
              <a:tabLst>
                <a:tab pos="80963" algn="l"/>
              </a:tabLst>
            </a:pPr>
            <a:r>
              <a:rPr lang="es-ES" sz="1600" spc="-10" dirty="0">
                <a:solidFill>
                  <a:srgbClr val="262626"/>
                </a:solidFill>
                <a:cs typeface="Source Sans Pro"/>
              </a:rPr>
              <a:t>Por ejemplo, se tienen los siguientes datos:</a:t>
            </a:r>
            <a:endParaRPr lang="es-PE" sz="1600" spc="-10" dirty="0">
              <a:solidFill>
                <a:srgbClr val="262626"/>
              </a:solidFill>
              <a:cs typeface="Source Sans Pro"/>
            </a:endParaRPr>
          </a:p>
        </p:txBody>
      </p:sp>
      <p:sp>
        <p:nvSpPr>
          <p:cNvPr id="12" name="CuadroTexto 11">
            <a:extLst>
              <a:ext uri="{FF2B5EF4-FFF2-40B4-BE49-F238E27FC236}">
                <a16:creationId xmlns:a16="http://schemas.microsoft.com/office/drawing/2014/main" id="{46D96A2A-1FF1-73B5-9EA7-5248EDEF324A}"/>
              </a:ext>
            </a:extLst>
          </p:cNvPr>
          <p:cNvSpPr txBox="1"/>
          <p:nvPr/>
        </p:nvSpPr>
        <p:spPr>
          <a:xfrm>
            <a:off x="1724906" y="3417192"/>
            <a:ext cx="5694188" cy="1384995"/>
          </a:xfrm>
          <a:prstGeom prst="rect">
            <a:avLst/>
          </a:prstGeom>
          <a:noFill/>
        </p:spPr>
        <p:txBody>
          <a:bodyPr wrap="none" rtlCol="0">
            <a:spAutoFit/>
          </a:bodyPr>
          <a:lstStyle/>
          <a:p>
            <a:r>
              <a:rPr lang="es-ES" sz="3200" b="1" dirty="0"/>
              <a:t>F </a:t>
            </a:r>
            <a:r>
              <a:rPr lang="es-ES" sz="3200" b="1" baseline="-25000" dirty="0"/>
              <a:t>t+1</a:t>
            </a:r>
            <a:r>
              <a:rPr lang="es-ES" sz="3200" b="1" dirty="0"/>
              <a:t> = </a:t>
            </a:r>
            <a:r>
              <a:rPr lang="el-GR" sz="3200" b="1" dirty="0"/>
              <a:t>Σ</a:t>
            </a:r>
            <a:r>
              <a:rPr lang="es-ES" sz="3200" b="1" dirty="0"/>
              <a:t>(últimas n demandas) / n</a:t>
            </a:r>
          </a:p>
          <a:p>
            <a:endParaRPr lang="es-ES" sz="3200" b="1" dirty="0"/>
          </a:p>
          <a:p>
            <a:r>
              <a:rPr lang="es-ES" sz="2000" b="1" dirty="0"/>
              <a:t>F </a:t>
            </a:r>
            <a:r>
              <a:rPr lang="es-ES" sz="2000" b="1" baseline="-10000" dirty="0"/>
              <a:t>t+1</a:t>
            </a:r>
            <a:r>
              <a:rPr lang="es-ES" sz="2000" b="1" dirty="0"/>
              <a:t> = pronóstico (Forecast) del periodo siguiente</a:t>
            </a:r>
            <a:endParaRPr lang="es-PE" sz="2000" b="1" dirty="0"/>
          </a:p>
        </p:txBody>
      </p:sp>
      <p:sp>
        <p:nvSpPr>
          <p:cNvPr id="6" name="Rectangle 5">
            <a:extLst>
              <a:ext uri="{FF2B5EF4-FFF2-40B4-BE49-F238E27FC236}">
                <a16:creationId xmlns:a16="http://schemas.microsoft.com/office/drawing/2014/main" id="{3616AE54-D6B9-F24D-A917-E1AD3E840FF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7" name="Tabla 6">
            <a:extLst>
              <a:ext uri="{FF2B5EF4-FFF2-40B4-BE49-F238E27FC236}">
                <a16:creationId xmlns:a16="http://schemas.microsoft.com/office/drawing/2014/main" id="{C8C2F2E9-E2A9-3045-9CE7-7F42FF73F783}"/>
              </a:ext>
            </a:extLst>
          </p:cNvPr>
          <p:cNvGraphicFramePr>
            <a:graphicFrameLocks noGrp="1"/>
          </p:cNvGraphicFramePr>
          <p:nvPr>
            <p:extLst>
              <p:ext uri="{D42A27DB-BD31-4B8C-83A1-F6EECF244321}">
                <p14:modId xmlns:p14="http://schemas.microsoft.com/office/powerpoint/2010/main" val="1239230855"/>
              </p:ext>
            </p:extLst>
          </p:nvPr>
        </p:nvGraphicFramePr>
        <p:xfrm>
          <a:off x="524619" y="2399559"/>
          <a:ext cx="8046794" cy="707837"/>
        </p:xfrm>
        <a:graphic>
          <a:graphicData uri="http://schemas.openxmlformats.org/drawingml/2006/table">
            <a:tbl>
              <a:tblPr firstRow="1" bandRow="1">
                <a:tableStyleId>{5C22544A-7EE6-4342-B048-85BDC9FD1C3A}</a:tableStyleId>
              </a:tblPr>
              <a:tblGrid>
                <a:gridCol w="1643040">
                  <a:extLst>
                    <a:ext uri="{9D8B030D-6E8A-4147-A177-3AD203B41FA5}">
                      <a16:colId xmlns:a16="http://schemas.microsoft.com/office/drawing/2014/main" val="3501536959"/>
                    </a:ext>
                  </a:extLst>
                </a:gridCol>
                <a:gridCol w="613092">
                  <a:extLst>
                    <a:ext uri="{9D8B030D-6E8A-4147-A177-3AD203B41FA5}">
                      <a16:colId xmlns:a16="http://schemas.microsoft.com/office/drawing/2014/main" val="2750448469"/>
                    </a:ext>
                  </a:extLst>
                </a:gridCol>
                <a:gridCol w="686512">
                  <a:extLst>
                    <a:ext uri="{9D8B030D-6E8A-4147-A177-3AD203B41FA5}">
                      <a16:colId xmlns:a16="http://schemas.microsoft.com/office/drawing/2014/main" val="162835354"/>
                    </a:ext>
                  </a:extLst>
                </a:gridCol>
                <a:gridCol w="624804">
                  <a:extLst>
                    <a:ext uri="{9D8B030D-6E8A-4147-A177-3AD203B41FA5}">
                      <a16:colId xmlns:a16="http://schemas.microsoft.com/office/drawing/2014/main" val="525239343"/>
                    </a:ext>
                  </a:extLst>
                </a:gridCol>
                <a:gridCol w="671085">
                  <a:extLst>
                    <a:ext uri="{9D8B030D-6E8A-4147-A177-3AD203B41FA5}">
                      <a16:colId xmlns:a16="http://schemas.microsoft.com/office/drawing/2014/main" val="1992822632"/>
                    </a:ext>
                  </a:extLst>
                </a:gridCol>
                <a:gridCol w="701939">
                  <a:extLst>
                    <a:ext uri="{9D8B030D-6E8A-4147-A177-3AD203B41FA5}">
                      <a16:colId xmlns:a16="http://schemas.microsoft.com/office/drawing/2014/main" val="1600696327"/>
                    </a:ext>
                  </a:extLst>
                </a:gridCol>
                <a:gridCol w="617090">
                  <a:extLst>
                    <a:ext uri="{9D8B030D-6E8A-4147-A177-3AD203B41FA5}">
                      <a16:colId xmlns:a16="http://schemas.microsoft.com/office/drawing/2014/main" val="2230109027"/>
                    </a:ext>
                  </a:extLst>
                </a:gridCol>
                <a:gridCol w="640231">
                  <a:extLst>
                    <a:ext uri="{9D8B030D-6E8A-4147-A177-3AD203B41FA5}">
                      <a16:colId xmlns:a16="http://schemas.microsoft.com/office/drawing/2014/main" val="264047708"/>
                    </a:ext>
                  </a:extLst>
                </a:gridCol>
                <a:gridCol w="663372">
                  <a:extLst>
                    <a:ext uri="{9D8B030D-6E8A-4147-A177-3AD203B41FA5}">
                      <a16:colId xmlns:a16="http://schemas.microsoft.com/office/drawing/2014/main" val="2678107249"/>
                    </a:ext>
                  </a:extLst>
                </a:gridCol>
                <a:gridCol w="632516">
                  <a:extLst>
                    <a:ext uri="{9D8B030D-6E8A-4147-A177-3AD203B41FA5}">
                      <a16:colId xmlns:a16="http://schemas.microsoft.com/office/drawing/2014/main" val="3600037542"/>
                    </a:ext>
                  </a:extLst>
                </a:gridCol>
                <a:gridCol w="553113">
                  <a:extLst>
                    <a:ext uri="{9D8B030D-6E8A-4147-A177-3AD203B41FA5}">
                      <a16:colId xmlns:a16="http://schemas.microsoft.com/office/drawing/2014/main" val="288499830"/>
                    </a:ext>
                  </a:extLst>
                </a:gridCol>
              </a:tblGrid>
              <a:tr h="370901">
                <a:tc>
                  <a:txBody>
                    <a:bodyPr/>
                    <a:lstStyle/>
                    <a:p>
                      <a:pPr algn="ctr"/>
                      <a:r>
                        <a:rPr lang="es-PE" sz="1000" dirty="0"/>
                        <a:t>CÓDIGO 6248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May-23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Jun-23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Jul-23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Ago-23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Set-23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Oct-23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Nov-23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Dic-23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Ene-24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Feb-24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extLst>
                  <a:ext uri="{0D108BD9-81ED-4DB2-BD59-A6C34878D82A}">
                    <a16:rowId xmlns:a16="http://schemas.microsoft.com/office/drawing/2014/main" val="4289619411"/>
                  </a:ext>
                </a:extLst>
              </a:tr>
              <a:tr h="33693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PE" sz="1200" dirty="0"/>
                        <a:t>VENTAS HISTÓRICAS</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E3DCED"/>
                    </a:solidFill>
                  </a:tcPr>
                </a:tc>
                <a:tc>
                  <a:txBody>
                    <a:bodyPr/>
                    <a:lstStyle/>
                    <a:p>
                      <a:pPr algn="ctr"/>
                      <a:r>
                        <a:rPr lang="es-PE" sz="1200" dirty="0"/>
                        <a:t>32</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144</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58</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254</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58</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225</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642</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455</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685</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728</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extLst>
                  <a:ext uri="{0D108BD9-81ED-4DB2-BD59-A6C34878D82A}">
                    <a16:rowId xmlns:a16="http://schemas.microsoft.com/office/drawing/2014/main" val="2141117470"/>
                  </a:ext>
                </a:extLst>
              </a:tr>
            </a:tbl>
          </a:graphicData>
        </a:graphic>
      </p:graphicFrame>
    </p:spTree>
    <p:extLst>
      <p:ext uri="{BB962C8B-B14F-4D97-AF65-F5344CB8AC3E}">
        <p14:creationId xmlns:p14="http://schemas.microsoft.com/office/powerpoint/2010/main" val="385585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912813"/>
            <a:ext cx="7933411"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TÉCNICAS CUANTITATIVAS: PROMEDIO SIMPLE</a:t>
            </a:r>
          </a:p>
          <a:p>
            <a:pPr marL="11725">
              <a:buSzPct val="100000"/>
              <a:tabLst>
                <a:tab pos="121285" algn="l"/>
              </a:tabLst>
            </a:pPr>
            <a:r>
              <a:rPr lang="es-ES" sz="1600" spc="-10" dirty="0">
                <a:solidFill>
                  <a:srgbClr val="262626"/>
                </a:solidFill>
                <a:cs typeface="Source Sans Pro"/>
              </a:rPr>
              <a:t>Es evidente que hay una tendencia y los últimos meses tienen más importancia que los primeros. En este caso se puede considerar el pronóstico de Marzo 2024 como el promedio de los últimos 4 meses (F = 628). ¿Será el más acertado? (Ver notas).</a:t>
            </a:r>
          </a:p>
          <a:p>
            <a:pPr marL="11725">
              <a:buSzPct val="100000"/>
              <a:tabLst>
                <a:tab pos="121285" algn="l"/>
              </a:tabLst>
            </a:pPr>
            <a:endParaRPr lang="es-PE" sz="1600" spc="-10" dirty="0">
              <a:solidFill>
                <a:srgbClr val="262626"/>
              </a:solidFill>
              <a:cs typeface="Source Sans Pro"/>
            </a:endParaRPr>
          </a:p>
        </p:txBody>
      </p:sp>
      <p:pic>
        <p:nvPicPr>
          <p:cNvPr id="11" name="Imagen 10">
            <a:extLst>
              <a:ext uri="{FF2B5EF4-FFF2-40B4-BE49-F238E27FC236}">
                <a16:creationId xmlns:a16="http://schemas.microsoft.com/office/drawing/2014/main" id="{EF54191D-639C-A9CC-4F37-7E3E35E8F2D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
                    </a14:imgEffect>
                  </a14:imgLayer>
                </a14:imgProps>
              </a:ext>
            </a:extLst>
          </a:blip>
          <a:stretch>
            <a:fillRect/>
          </a:stretch>
        </p:blipFill>
        <p:spPr>
          <a:xfrm>
            <a:off x="1745551" y="3325424"/>
            <a:ext cx="5652897" cy="1746160"/>
          </a:xfrm>
          <a:prstGeom prst="rect">
            <a:avLst/>
          </a:prstGeom>
        </p:spPr>
      </p:pic>
      <p:sp>
        <p:nvSpPr>
          <p:cNvPr id="6" name="Rectangle 5">
            <a:extLst>
              <a:ext uri="{FF2B5EF4-FFF2-40B4-BE49-F238E27FC236}">
                <a16:creationId xmlns:a16="http://schemas.microsoft.com/office/drawing/2014/main" id="{69844987-B29F-E449-B0BC-21B9962DA4A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7" name="Tabla 6">
            <a:extLst>
              <a:ext uri="{FF2B5EF4-FFF2-40B4-BE49-F238E27FC236}">
                <a16:creationId xmlns:a16="http://schemas.microsoft.com/office/drawing/2014/main" id="{66C0AE76-6FA2-B341-9697-44970C251C3F}"/>
              </a:ext>
            </a:extLst>
          </p:cNvPr>
          <p:cNvGraphicFramePr>
            <a:graphicFrameLocks noGrp="1"/>
          </p:cNvGraphicFramePr>
          <p:nvPr>
            <p:extLst>
              <p:ext uri="{D42A27DB-BD31-4B8C-83A1-F6EECF244321}">
                <p14:modId xmlns:p14="http://schemas.microsoft.com/office/powerpoint/2010/main" val="4054347876"/>
              </p:ext>
            </p:extLst>
          </p:nvPr>
        </p:nvGraphicFramePr>
        <p:xfrm>
          <a:off x="524619" y="2276171"/>
          <a:ext cx="8151069" cy="707837"/>
        </p:xfrm>
        <a:graphic>
          <a:graphicData uri="http://schemas.openxmlformats.org/drawingml/2006/table">
            <a:tbl>
              <a:tblPr firstRow="1" bandRow="1">
                <a:tableStyleId>{5C22544A-7EE6-4342-B048-85BDC9FD1C3A}</a:tableStyleId>
              </a:tblPr>
              <a:tblGrid>
                <a:gridCol w="1643040">
                  <a:extLst>
                    <a:ext uri="{9D8B030D-6E8A-4147-A177-3AD203B41FA5}">
                      <a16:colId xmlns:a16="http://schemas.microsoft.com/office/drawing/2014/main" val="3501536959"/>
                    </a:ext>
                  </a:extLst>
                </a:gridCol>
                <a:gridCol w="717367">
                  <a:extLst>
                    <a:ext uri="{9D8B030D-6E8A-4147-A177-3AD203B41FA5}">
                      <a16:colId xmlns:a16="http://schemas.microsoft.com/office/drawing/2014/main" val="2750448469"/>
                    </a:ext>
                  </a:extLst>
                </a:gridCol>
                <a:gridCol w="686512">
                  <a:extLst>
                    <a:ext uri="{9D8B030D-6E8A-4147-A177-3AD203B41FA5}">
                      <a16:colId xmlns:a16="http://schemas.microsoft.com/office/drawing/2014/main" val="162835354"/>
                    </a:ext>
                  </a:extLst>
                </a:gridCol>
                <a:gridCol w="624804">
                  <a:extLst>
                    <a:ext uri="{9D8B030D-6E8A-4147-A177-3AD203B41FA5}">
                      <a16:colId xmlns:a16="http://schemas.microsoft.com/office/drawing/2014/main" val="525239343"/>
                    </a:ext>
                  </a:extLst>
                </a:gridCol>
                <a:gridCol w="671085">
                  <a:extLst>
                    <a:ext uri="{9D8B030D-6E8A-4147-A177-3AD203B41FA5}">
                      <a16:colId xmlns:a16="http://schemas.microsoft.com/office/drawing/2014/main" val="1992822632"/>
                    </a:ext>
                  </a:extLst>
                </a:gridCol>
                <a:gridCol w="701939">
                  <a:extLst>
                    <a:ext uri="{9D8B030D-6E8A-4147-A177-3AD203B41FA5}">
                      <a16:colId xmlns:a16="http://schemas.microsoft.com/office/drawing/2014/main" val="1600696327"/>
                    </a:ext>
                  </a:extLst>
                </a:gridCol>
                <a:gridCol w="617090">
                  <a:extLst>
                    <a:ext uri="{9D8B030D-6E8A-4147-A177-3AD203B41FA5}">
                      <a16:colId xmlns:a16="http://schemas.microsoft.com/office/drawing/2014/main" val="2230109027"/>
                    </a:ext>
                  </a:extLst>
                </a:gridCol>
                <a:gridCol w="640231">
                  <a:extLst>
                    <a:ext uri="{9D8B030D-6E8A-4147-A177-3AD203B41FA5}">
                      <a16:colId xmlns:a16="http://schemas.microsoft.com/office/drawing/2014/main" val="264047708"/>
                    </a:ext>
                  </a:extLst>
                </a:gridCol>
                <a:gridCol w="663372">
                  <a:extLst>
                    <a:ext uri="{9D8B030D-6E8A-4147-A177-3AD203B41FA5}">
                      <a16:colId xmlns:a16="http://schemas.microsoft.com/office/drawing/2014/main" val="2678107249"/>
                    </a:ext>
                  </a:extLst>
                </a:gridCol>
                <a:gridCol w="632516">
                  <a:extLst>
                    <a:ext uri="{9D8B030D-6E8A-4147-A177-3AD203B41FA5}">
                      <a16:colId xmlns:a16="http://schemas.microsoft.com/office/drawing/2014/main" val="3600037542"/>
                    </a:ext>
                  </a:extLst>
                </a:gridCol>
                <a:gridCol w="553113">
                  <a:extLst>
                    <a:ext uri="{9D8B030D-6E8A-4147-A177-3AD203B41FA5}">
                      <a16:colId xmlns:a16="http://schemas.microsoft.com/office/drawing/2014/main" val="288499830"/>
                    </a:ext>
                  </a:extLst>
                </a:gridCol>
              </a:tblGrid>
              <a:tr h="370901">
                <a:tc>
                  <a:txBody>
                    <a:bodyPr/>
                    <a:lstStyle/>
                    <a:p>
                      <a:pPr algn="ctr"/>
                      <a:r>
                        <a:rPr lang="es-PE" sz="1000" dirty="0"/>
                        <a:t>CÓDIGO 6248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May-23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Jun-23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Jul-23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Ago-23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Set-23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Oct-23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Nov-23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Dic-23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Ene-24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Feb-24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extLst>
                  <a:ext uri="{0D108BD9-81ED-4DB2-BD59-A6C34878D82A}">
                    <a16:rowId xmlns:a16="http://schemas.microsoft.com/office/drawing/2014/main" val="4289619411"/>
                  </a:ext>
                </a:extLst>
              </a:tr>
              <a:tr h="33693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PE" sz="1200" dirty="0"/>
                        <a:t>VENTAS HISTÓRICAS</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E3DCED"/>
                    </a:solidFill>
                  </a:tcPr>
                </a:tc>
                <a:tc>
                  <a:txBody>
                    <a:bodyPr/>
                    <a:lstStyle/>
                    <a:p>
                      <a:pPr algn="ctr"/>
                      <a:r>
                        <a:rPr lang="es-PE" sz="1200" dirty="0"/>
                        <a:t>32</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144</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58</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254</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58</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225</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642</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455</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685</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728</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extLst>
                  <a:ext uri="{0D108BD9-81ED-4DB2-BD59-A6C34878D82A}">
                    <a16:rowId xmlns:a16="http://schemas.microsoft.com/office/drawing/2014/main" val="2141117470"/>
                  </a:ext>
                </a:extLst>
              </a:tr>
            </a:tbl>
          </a:graphicData>
        </a:graphic>
      </p:graphicFrame>
    </p:spTree>
    <p:extLst>
      <p:ext uri="{BB962C8B-B14F-4D97-AF65-F5344CB8AC3E}">
        <p14:creationId xmlns:p14="http://schemas.microsoft.com/office/powerpoint/2010/main" val="2943132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9" y="912813"/>
            <a:ext cx="8003680" cy="3339376"/>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TÉCNICAS CUANTITATIVAS: PROMEDIO PONDERADO</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Es un método de cálculo que utiliza factores que se aplican a una cantidad de datos históricos. En teoría, los datos más recientes tienen un mayor peso y por lo tanto un factor de ponderación más elevado. Los factores deben sumar 1, de tal forma que, si son 3 factores, el más reciente en el tiempo tendría un factor de 0.6 el segundo 0.3 y el más alejado en el tiempo 0.1.</a:t>
            </a: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En resumen, se da más importancia a los datos históricos más recientes.</a:t>
            </a: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lgn="ctr">
              <a:buSzPct val="100000"/>
              <a:buFont typeface="Arial" panose="020B0604020202020204" pitchFamily="34" charset="0"/>
              <a:buChar char="•"/>
              <a:tabLst>
                <a:tab pos="120650" algn="l"/>
              </a:tabLst>
            </a:pPr>
            <a:r>
              <a:rPr lang="es-ES" sz="3600" b="1" spc="-10" dirty="0">
                <a:solidFill>
                  <a:srgbClr val="262626"/>
                </a:solidFill>
                <a:cs typeface="Source Sans Pro"/>
              </a:rPr>
              <a:t>F </a:t>
            </a:r>
            <a:r>
              <a:rPr lang="es-ES" sz="3600" b="1" spc="-10" baseline="-25000" dirty="0">
                <a:solidFill>
                  <a:srgbClr val="262626"/>
                </a:solidFill>
                <a:cs typeface="Source Sans Pro"/>
              </a:rPr>
              <a:t>t+1</a:t>
            </a:r>
            <a:r>
              <a:rPr lang="es-ES" sz="3600" b="1" spc="-10" dirty="0">
                <a:solidFill>
                  <a:srgbClr val="262626"/>
                </a:solidFill>
                <a:cs typeface="Source Sans Pro"/>
              </a:rPr>
              <a:t> = α D </a:t>
            </a:r>
            <a:r>
              <a:rPr lang="es-ES" sz="3600" b="1" spc="-10" baseline="-25000" dirty="0">
                <a:solidFill>
                  <a:srgbClr val="262626"/>
                </a:solidFill>
                <a:cs typeface="Source Sans Pro"/>
              </a:rPr>
              <a:t>t</a:t>
            </a:r>
            <a:r>
              <a:rPr lang="es-ES" sz="3600" b="1" spc="-10" dirty="0">
                <a:solidFill>
                  <a:srgbClr val="262626"/>
                </a:solidFill>
                <a:cs typeface="Source Sans Pro"/>
              </a:rPr>
              <a:t> + </a:t>
            </a:r>
            <a:r>
              <a:rPr lang="el-GR" sz="3600" b="1" spc="-10" dirty="0">
                <a:solidFill>
                  <a:srgbClr val="262626"/>
                </a:solidFill>
                <a:cs typeface="Source Sans Pro"/>
              </a:rPr>
              <a:t>β</a:t>
            </a:r>
            <a:r>
              <a:rPr lang="es-ES" sz="3600" b="1" spc="-10" dirty="0">
                <a:solidFill>
                  <a:srgbClr val="262626"/>
                </a:solidFill>
                <a:cs typeface="Source Sans Pro"/>
              </a:rPr>
              <a:t> D </a:t>
            </a:r>
            <a:r>
              <a:rPr lang="es-ES" sz="3600" b="1" spc="-10" baseline="-25000" dirty="0">
                <a:solidFill>
                  <a:srgbClr val="262626"/>
                </a:solidFill>
                <a:cs typeface="Source Sans Pro"/>
              </a:rPr>
              <a:t>t-1</a:t>
            </a:r>
            <a:r>
              <a:rPr lang="es-ES" sz="3600" b="1" spc="-10" dirty="0">
                <a:solidFill>
                  <a:srgbClr val="262626"/>
                </a:solidFill>
                <a:cs typeface="Source Sans Pro"/>
              </a:rPr>
              <a:t> + </a:t>
            </a:r>
            <a:r>
              <a:rPr lang="el-GR" sz="3600" b="1" spc="-10" dirty="0">
                <a:solidFill>
                  <a:srgbClr val="262626"/>
                </a:solidFill>
                <a:cs typeface="Source Sans Pro"/>
              </a:rPr>
              <a:t>γ</a:t>
            </a:r>
            <a:r>
              <a:rPr lang="es-ES" sz="3600" b="1" spc="-10" dirty="0">
                <a:solidFill>
                  <a:srgbClr val="262626"/>
                </a:solidFill>
                <a:cs typeface="Source Sans Pro"/>
              </a:rPr>
              <a:t> D </a:t>
            </a:r>
            <a:r>
              <a:rPr lang="es-ES" sz="3600" b="1" spc="-10" baseline="-25000" dirty="0">
                <a:solidFill>
                  <a:srgbClr val="262626"/>
                </a:solidFill>
                <a:cs typeface="Source Sans Pro"/>
              </a:rPr>
              <a:t>t-2</a:t>
            </a: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Calcular el pronóstico para marzo 2024 con un </a:t>
            </a:r>
            <a:r>
              <a:rPr lang="el-GR" sz="1600" spc="-10" dirty="0">
                <a:solidFill>
                  <a:srgbClr val="262626"/>
                </a:solidFill>
                <a:cs typeface="Source Sans Pro"/>
              </a:rPr>
              <a:t>α</a:t>
            </a:r>
            <a:r>
              <a:rPr lang="es-ES" sz="1600" spc="-10" dirty="0">
                <a:solidFill>
                  <a:srgbClr val="262626"/>
                </a:solidFill>
                <a:cs typeface="Source Sans Pro"/>
              </a:rPr>
              <a:t> = 0.6 </a:t>
            </a:r>
            <a:r>
              <a:rPr lang="el-GR" sz="1600" spc="-10" dirty="0">
                <a:solidFill>
                  <a:srgbClr val="262626"/>
                </a:solidFill>
                <a:cs typeface="Source Sans Pro"/>
              </a:rPr>
              <a:t>β</a:t>
            </a:r>
            <a:r>
              <a:rPr lang="es-ES" sz="1600" spc="-10" dirty="0">
                <a:solidFill>
                  <a:srgbClr val="262626"/>
                </a:solidFill>
                <a:cs typeface="Source Sans Pro"/>
              </a:rPr>
              <a:t> = 0.3 y </a:t>
            </a:r>
            <a:r>
              <a:rPr lang="el-GR" sz="1600" spc="-10" dirty="0">
                <a:solidFill>
                  <a:srgbClr val="262626"/>
                </a:solidFill>
                <a:cs typeface="Source Sans Pro"/>
              </a:rPr>
              <a:t>γ</a:t>
            </a:r>
            <a:r>
              <a:rPr lang="es-ES" sz="1600" spc="-10" dirty="0">
                <a:solidFill>
                  <a:srgbClr val="262626"/>
                </a:solidFill>
                <a:cs typeface="Source Sans Pro"/>
              </a:rPr>
              <a:t> = 0.1 de los siguientes datos históricos:</a:t>
            </a:r>
          </a:p>
        </p:txBody>
      </p:sp>
      <p:sp>
        <p:nvSpPr>
          <p:cNvPr id="6" name="Rectangle 5">
            <a:extLst>
              <a:ext uri="{FF2B5EF4-FFF2-40B4-BE49-F238E27FC236}">
                <a16:creationId xmlns:a16="http://schemas.microsoft.com/office/drawing/2014/main" id="{2AFF04B6-8CF1-3D40-A626-156EB0F2B61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aphicFrame>
        <p:nvGraphicFramePr>
          <p:cNvPr id="7" name="Tabla 6">
            <a:extLst>
              <a:ext uri="{FF2B5EF4-FFF2-40B4-BE49-F238E27FC236}">
                <a16:creationId xmlns:a16="http://schemas.microsoft.com/office/drawing/2014/main" id="{57E5BC9D-7692-9F44-8047-D7EF1A97D228}"/>
              </a:ext>
            </a:extLst>
          </p:cNvPr>
          <p:cNvGraphicFramePr>
            <a:graphicFrameLocks noGrp="1"/>
          </p:cNvGraphicFramePr>
          <p:nvPr>
            <p:extLst>
              <p:ext uri="{D42A27DB-BD31-4B8C-83A1-F6EECF244321}">
                <p14:modId xmlns:p14="http://schemas.microsoft.com/office/powerpoint/2010/main" val="1297796365"/>
              </p:ext>
            </p:extLst>
          </p:nvPr>
        </p:nvGraphicFramePr>
        <p:xfrm>
          <a:off x="524619" y="4375222"/>
          <a:ext cx="8151069" cy="707837"/>
        </p:xfrm>
        <a:graphic>
          <a:graphicData uri="http://schemas.openxmlformats.org/drawingml/2006/table">
            <a:tbl>
              <a:tblPr firstRow="1" bandRow="1">
                <a:tableStyleId>{5C22544A-7EE6-4342-B048-85BDC9FD1C3A}</a:tableStyleId>
              </a:tblPr>
              <a:tblGrid>
                <a:gridCol w="1643040">
                  <a:extLst>
                    <a:ext uri="{9D8B030D-6E8A-4147-A177-3AD203B41FA5}">
                      <a16:colId xmlns:a16="http://schemas.microsoft.com/office/drawing/2014/main" val="3501536959"/>
                    </a:ext>
                  </a:extLst>
                </a:gridCol>
                <a:gridCol w="717367">
                  <a:extLst>
                    <a:ext uri="{9D8B030D-6E8A-4147-A177-3AD203B41FA5}">
                      <a16:colId xmlns:a16="http://schemas.microsoft.com/office/drawing/2014/main" val="2750448469"/>
                    </a:ext>
                  </a:extLst>
                </a:gridCol>
                <a:gridCol w="686512">
                  <a:extLst>
                    <a:ext uri="{9D8B030D-6E8A-4147-A177-3AD203B41FA5}">
                      <a16:colId xmlns:a16="http://schemas.microsoft.com/office/drawing/2014/main" val="162835354"/>
                    </a:ext>
                  </a:extLst>
                </a:gridCol>
                <a:gridCol w="624804">
                  <a:extLst>
                    <a:ext uri="{9D8B030D-6E8A-4147-A177-3AD203B41FA5}">
                      <a16:colId xmlns:a16="http://schemas.microsoft.com/office/drawing/2014/main" val="525239343"/>
                    </a:ext>
                  </a:extLst>
                </a:gridCol>
                <a:gridCol w="671085">
                  <a:extLst>
                    <a:ext uri="{9D8B030D-6E8A-4147-A177-3AD203B41FA5}">
                      <a16:colId xmlns:a16="http://schemas.microsoft.com/office/drawing/2014/main" val="1992822632"/>
                    </a:ext>
                  </a:extLst>
                </a:gridCol>
                <a:gridCol w="701939">
                  <a:extLst>
                    <a:ext uri="{9D8B030D-6E8A-4147-A177-3AD203B41FA5}">
                      <a16:colId xmlns:a16="http://schemas.microsoft.com/office/drawing/2014/main" val="1600696327"/>
                    </a:ext>
                  </a:extLst>
                </a:gridCol>
                <a:gridCol w="617090">
                  <a:extLst>
                    <a:ext uri="{9D8B030D-6E8A-4147-A177-3AD203B41FA5}">
                      <a16:colId xmlns:a16="http://schemas.microsoft.com/office/drawing/2014/main" val="2230109027"/>
                    </a:ext>
                  </a:extLst>
                </a:gridCol>
                <a:gridCol w="640231">
                  <a:extLst>
                    <a:ext uri="{9D8B030D-6E8A-4147-A177-3AD203B41FA5}">
                      <a16:colId xmlns:a16="http://schemas.microsoft.com/office/drawing/2014/main" val="264047708"/>
                    </a:ext>
                  </a:extLst>
                </a:gridCol>
                <a:gridCol w="663372">
                  <a:extLst>
                    <a:ext uri="{9D8B030D-6E8A-4147-A177-3AD203B41FA5}">
                      <a16:colId xmlns:a16="http://schemas.microsoft.com/office/drawing/2014/main" val="2678107249"/>
                    </a:ext>
                  </a:extLst>
                </a:gridCol>
                <a:gridCol w="632516">
                  <a:extLst>
                    <a:ext uri="{9D8B030D-6E8A-4147-A177-3AD203B41FA5}">
                      <a16:colId xmlns:a16="http://schemas.microsoft.com/office/drawing/2014/main" val="3600037542"/>
                    </a:ext>
                  </a:extLst>
                </a:gridCol>
                <a:gridCol w="553113">
                  <a:extLst>
                    <a:ext uri="{9D8B030D-6E8A-4147-A177-3AD203B41FA5}">
                      <a16:colId xmlns:a16="http://schemas.microsoft.com/office/drawing/2014/main" val="288499830"/>
                    </a:ext>
                  </a:extLst>
                </a:gridCol>
              </a:tblGrid>
              <a:tr h="370901">
                <a:tc>
                  <a:txBody>
                    <a:bodyPr/>
                    <a:lstStyle/>
                    <a:p>
                      <a:pPr algn="ctr"/>
                      <a:r>
                        <a:rPr lang="es-PE" sz="1000" dirty="0"/>
                        <a:t>CÓDIGO 6248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May-23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Jun-23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Jul-23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Ago-23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Set-23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Oct-23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Nov-23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Dic-23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Ene-24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tc>
                  <a:txBody>
                    <a:bodyPr/>
                    <a:lstStyle/>
                    <a:p>
                      <a:pPr algn="ctr"/>
                      <a:r>
                        <a:rPr lang="es-PE" sz="1000" dirty="0"/>
                        <a:t>Feb-24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150A0"/>
                    </a:solidFill>
                  </a:tcPr>
                </a:tc>
                <a:extLst>
                  <a:ext uri="{0D108BD9-81ED-4DB2-BD59-A6C34878D82A}">
                    <a16:rowId xmlns:a16="http://schemas.microsoft.com/office/drawing/2014/main" val="4289619411"/>
                  </a:ext>
                </a:extLst>
              </a:tr>
              <a:tr h="33693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PE" sz="1200" dirty="0"/>
                        <a:t>VENTAS HISTÓRICAS</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rgbClr val="E3DCED"/>
                    </a:solidFill>
                  </a:tcPr>
                </a:tc>
                <a:tc>
                  <a:txBody>
                    <a:bodyPr/>
                    <a:lstStyle/>
                    <a:p>
                      <a:pPr algn="ctr"/>
                      <a:r>
                        <a:rPr lang="es-PE" sz="1200" dirty="0"/>
                        <a:t>32</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144</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58</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254</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58</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225</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642</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455</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685</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tc>
                  <a:txBody>
                    <a:bodyPr/>
                    <a:lstStyle/>
                    <a:p>
                      <a:pPr algn="ctr"/>
                      <a:r>
                        <a:rPr lang="es-PE" sz="1200" dirty="0"/>
                        <a:t>728</a:t>
                      </a:r>
                    </a:p>
                  </a:txBody>
                  <a:tcPr anchor="ctr">
                    <a:lnL w="12700" cap="flat" cmpd="sng" algn="ctr">
                      <a:solidFill>
                        <a:srgbClr val="7150A0"/>
                      </a:solidFill>
                      <a:prstDash val="solid"/>
                      <a:round/>
                      <a:headEnd type="none" w="med" len="med"/>
                      <a:tailEnd type="none" w="med" len="med"/>
                    </a:lnL>
                    <a:lnR w="12700" cap="flat" cmpd="sng" algn="ctr">
                      <a:solidFill>
                        <a:srgbClr val="715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150A0"/>
                      </a:solidFill>
                      <a:prstDash val="solid"/>
                      <a:round/>
                      <a:headEnd type="none" w="med" len="med"/>
                      <a:tailEnd type="none" w="med" len="med"/>
                    </a:lnB>
                    <a:solidFill>
                      <a:schemeClr val="bg1"/>
                    </a:solidFill>
                  </a:tcPr>
                </a:tc>
                <a:extLst>
                  <a:ext uri="{0D108BD9-81ED-4DB2-BD59-A6C34878D82A}">
                    <a16:rowId xmlns:a16="http://schemas.microsoft.com/office/drawing/2014/main" val="2141117470"/>
                  </a:ext>
                </a:extLst>
              </a:tr>
            </a:tbl>
          </a:graphicData>
        </a:graphic>
      </p:graphicFrame>
    </p:spTree>
    <p:extLst>
      <p:ext uri="{BB962C8B-B14F-4D97-AF65-F5344CB8AC3E}">
        <p14:creationId xmlns:p14="http://schemas.microsoft.com/office/powerpoint/2010/main" val="2588124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7933411" cy="1554272"/>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DEPURACIÓN DE LOS DATOS: </a:t>
            </a:r>
            <a:r>
              <a:rPr lang="es-PE" sz="1600" b="1" i="1" spc="-10" dirty="0">
                <a:solidFill>
                  <a:srgbClr val="262626"/>
                </a:solidFill>
                <a:cs typeface="Source Sans Pro"/>
              </a:rPr>
              <a:t>OUTLIERS</a:t>
            </a: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Los </a:t>
            </a:r>
            <a:r>
              <a:rPr lang="es-ES" sz="1600" i="1" spc="-10" dirty="0">
                <a:solidFill>
                  <a:srgbClr val="262626"/>
                </a:solidFill>
                <a:cs typeface="Source Sans Pro"/>
              </a:rPr>
              <a:t>outliers</a:t>
            </a:r>
            <a:r>
              <a:rPr lang="es-ES" sz="1600" spc="-10" dirty="0">
                <a:solidFill>
                  <a:srgbClr val="262626"/>
                </a:solidFill>
                <a:cs typeface="Source Sans Pro"/>
              </a:rPr>
              <a:t> son datos que están fuera de los datos normales por algún evento que distorsionó la secuencia de la demanda. Por ejemplo, un evento único que no volverá a repetirse.</a:t>
            </a:r>
          </a:p>
          <a:p>
            <a:pPr marL="177800" indent="-166688">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600" spc="-10" dirty="0">
                <a:solidFill>
                  <a:srgbClr val="262626"/>
                </a:solidFill>
                <a:cs typeface="Source Sans Pro"/>
              </a:rPr>
              <a:t>El dato debe ser eliminado del proceso.</a:t>
            </a:r>
          </a:p>
          <a:p>
            <a:pPr marL="11725">
              <a:buSzPct val="100000"/>
              <a:tabLst>
                <a:tab pos="121285" algn="l"/>
              </a:tabLst>
            </a:pPr>
            <a:endParaRPr lang="es-PE" sz="1600" spc="-10" dirty="0">
              <a:solidFill>
                <a:srgbClr val="262626"/>
              </a:solidFill>
              <a:cs typeface="Source Sans Pro"/>
            </a:endParaRPr>
          </a:p>
        </p:txBody>
      </p:sp>
      <p:grpSp>
        <p:nvGrpSpPr>
          <p:cNvPr id="2" name="Grupo 1">
            <a:extLst>
              <a:ext uri="{FF2B5EF4-FFF2-40B4-BE49-F238E27FC236}">
                <a16:creationId xmlns:a16="http://schemas.microsoft.com/office/drawing/2014/main" id="{9F547329-DBDF-D34A-9963-D1C0E06293D1}"/>
              </a:ext>
            </a:extLst>
          </p:cNvPr>
          <p:cNvGrpSpPr/>
          <p:nvPr/>
        </p:nvGrpSpPr>
        <p:grpSpPr>
          <a:xfrm>
            <a:off x="1165647" y="2467085"/>
            <a:ext cx="6812705" cy="2404718"/>
            <a:chOff x="469675" y="2238262"/>
            <a:chExt cx="8364041" cy="2952302"/>
          </a:xfrm>
        </p:grpSpPr>
        <p:pic>
          <p:nvPicPr>
            <p:cNvPr id="6" name="Imagen 5">
              <a:extLst>
                <a:ext uri="{FF2B5EF4-FFF2-40B4-BE49-F238E27FC236}">
                  <a16:creationId xmlns:a16="http://schemas.microsoft.com/office/drawing/2014/main" id="{9FD17504-5214-22A9-8125-8DCB0FFB4E65}"/>
                </a:ext>
              </a:extLst>
            </p:cNvPr>
            <p:cNvPicPr>
              <a:picLocks noChangeAspect="1"/>
            </p:cNvPicPr>
            <p:nvPr/>
          </p:nvPicPr>
          <p:blipFill>
            <a:blip r:embed="rId3"/>
            <a:stretch>
              <a:fillRect/>
            </a:stretch>
          </p:blipFill>
          <p:spPr>
            <a:xfrm>
              <a:off x="469675" y="2364874"/>
              <a:ext cx="8364041" cy="2825690"/>
            </a:xfrm>
            <a:prstGeom prst="rect">
              <a:avLst/>
            </a:prstGeom>
          </p:spPr>
        </p:pic>
        <p:sp>
          <p:nvSpPr>
            <p:cNvPr id="7" name="Elipse 6">
              <a:extLst>
                <a:ext uri="{FF2B5EF4-FFF2-40B4-BE49-F238E27FC236}">
                  <a16:creationId xmlns:a16="http://schemas.microsoft.com/office/drawing/2014/main" id="{44BFD8E7-B44D-F6CB-1E56-DC36AC52051A}"/>
                </a:ext>
              </a:extLst>
            </p:cNvPr>
            <p:cNvSpPr/>
            <p:nvPr/>
          </p:nvSpPr>
          <p:spPr>
            <a:xfrm>
              <a:off x="4600133" y="2238262"/>
              <a:ext cx="1296917" cy="799628"/>
            </a:xfrm>
            <a:prstGeom prst="ellipse">
              <a:avLst/>
            </a:prstGeom>
            <a:noFill/>
            <a:ln w="28575">
              <a:solidFill>
                <a:srgbClr val="EE46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grpSp>
      <p:sp>
        <p:nvSpPr>
          <p:cNvPr id="8" name="Rectangle 5">
            <a:extLst>
              <a:ext uri="{FF2B5EF4-FFF2-40B4-BE49-F238E27FC236}">
                <a16:creationId xmlns:a16="http://schemas.microsoft.com/office/drawing/2014/main" id="{1333F839-F6D0-6F46-911F-FF69810520E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2023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7933411" cy="2662267"/>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TÉCNICAS CUANTITATIVAS: SUAVIZAMIENTO EXPONENCIAL</a:t>
            </a:r>
          </a:p>
          <a:p>
            <a:pPr marL="177800" indent="-166688">
              <a:buSzPct val="100000"/>
              <a:buFont typeface="Arial" panose="020B0604020202020204" pitchFamily="34" charset="0"/>
              <a:buChar char="•"/>
              <a:tabLst>
                <a:tab pos="120650" algn="l"/>
              </a:tabLst>
            </a:pPr>
            <a:r>
              <a:rPr lang="es-ES" sz="1600" spc="-10" dirty="0">
                <a:cs typeface="Source Sans Pro"/>
              </a:rPr>
              <a:t>Es un método estadístico de pronóstico que considera los datos de las ventas históricas, pero también el pronóstico anterior en su fórmula.</a:t>
            </a:r>
          </a:p>
          <a:p>
            <a:pPr marL="11725">
              <a:buSzPct val="100000"/>
              <a:tabLst>
                <a:tab pos="121285" algn="l"/>
              </a:tabLst>
            </a:pPr>
            <a:endParaRPr lang="es-ES" sz="1600" spc="-10" dirty="0">
              <a:cs typeface="Source Sans Pro"/>
            </a:endParaRPr>
          </a:p>
          <a:p>
            <a:pPr marL="11725" algn="ctr">
              <a:buSzPct val="100000"/>
              <a:tabLst>
                <a:tab pos="121285" algn="l"/>
              </a:tabLst>
            </a:pPr>
            <a:r>
              <a:rPr lang="es-ES" sz="4000" b="1" spc="-10" dirty="0">
                <a:cs typeface="Source Sans Pro"/>
              </a:rPr>
              <a:t>F </a:t>
            </a:r>
            <a:r>
              <a:rPr lang="es-ES" sz="4000" b="1" spc="-10" baseline="-25000" dirty="0">
                <a:cs typeface="Source Sans Pro"/>
              </a:rPr>
              <a:t>t+1</a:t>
            </a:r>
            <a:r>
              <a:rPr lang="es-ES" sz="4000" b="1" spc="-10" dirty="0">
                <a:cs typeface="Source Sans Pro"/>
              </a:rPr>
              <a:t> = F </a:t>
            </a:r>
            <a:r>
              <a:rPr lang="es-ES" sz="4000" b="1" spc="-10" baseline="-25000" dirty="0">
                <a:cs typeface="Source Sans Pro"/>
              </a:rPr>
              <a:t>t</a:t>
            </a:r>
            <a:r>
              <a:rPr lang="es-ES" sz="4000" b="1" spc="-10" dirty="0">
                <a:cs typeface="Source Sans Pro"/>
              </a:rPr>
              <a:t> + α ( D </a:t>
            </a:r>
            <a:r>
              <a:rPr lang="es-ES" sz="4000" b="1" spc="-10" baseline="-25000" dirty="0">
                <a:cs typeface="Source Sans Pro"/>
              </a:rPr>
              <a:t>t</a:t>
            </a:r>
            <a:r>
              <a:rPr lang="es-ES" sz="4000" b="1" spc="-10" dirty="0">
                <a:cs typeface="Source Sans Pro"/>
              </a:rPr>
              <a:t> – D </a:t>
            </a:r>
            <a:r>
              <a:rPr lang="es-ES" sz="4000" b="1" spc="-10" baseline="-25000" dirty="0">
                <a:cs typeface="Source Sans Pro"/>
              </a:rPr>
              <a:t>f </a:t>
            </a:r>
            <a:r>
              <a:rPr lang="es-ES" sz="4000" b="1" spc="-10" dirty="0">
                <a:cs typeface="Source Sans Pro"/>
              </a:rPr>
              <a:t>)</a:t>
            </a:r>
          </a:p>
          <a:p>
            <a:pPr marL="11725">
              <a:buSzPct val="100000"/>
              <a:tabLst>
                <a:tab pos="121285" algn="l"/>
              </a:tabLst>
            </a:pPr>
            <a:endParaRPr lang="es-PE" sz="1600" spc="-10" dirty="0">
              <a:cs typeface="Source Sans Pro"/>
            </a:endParaRPr>
          </a:p>
          <a:p>
            <a:pPr marL="11725">
              <a:buSzPct val="100000"/>
              <a:tabLst>
                <a:tab pos="121285" algn="l"/>
              </a:tabLst>
            </a:pPr>
            <a:endParaRPr lang="es-PE" sz="1600" spc="-10" dirty="0">
              <a:cs typeface="Source Sans Pro"/>
            </a:endParaRPr>
          </a:p>
          <a:p>
            <a:pPr marL="177800" indent="-166688">
              <a:buSzPct val="100000"/>
              <a:buFont typeface="Arial" panose="020B0604020202020204" pitchFamily="34" charset="0"/>
              <a:buChar char="•"/>
              <a:tabLst>
                <a:tab pos="120650" algn="l"/>
              </a:tabLst>
            </a:pPr>
            <a:r>
              <a:rPr lang="es-PE" sz="1600" spc="-10" dirty="0">
                <a:cs typeface="Source Sans Pro"/>
              </a:rPr>
              <a:t>El valor de α depende del sector industrial. Valores de </a:t>
            </a:r>
            <a:r>
              <a:rPr lang="el-GR" sz="1600" spc="-10" dirty="0">
                <a:cs typeface="Source Sans Pro"/>
              </a:rPr>
              <a:t>α</a:t>
            </a:r>
            <a:r>
              <a:rPr lang="es-ES" sz="1600" spc="-10" dirty="0">
                <a:cs typeface="Source Sans Pro"/>
              </a:rPr>
              <a:t> mayores a 0.6 les dan más peso a los datos de ventas y valores de </a:t>
            </a:r>
            <a:r>
              <a:rPr lang="el-GR" sz="1600" spc="-10" dirty="0">
                <a:cs typeface="Source Sans Pro"/>
              </a:rPr>
              <a:t>α</a:t>
            </a:r>
            <a:r>
              <a:rPr lang="es-ES" sz="1600" spc="-10" dirty="0">
                <a:cs typeface="Source Sans Pro"/>
              </a:rPr>
              <a:t> menores de 0.4 más importancia a los valores del pronóstico.</a:t>
            </a:r>
            <a:endParaRPr lang="es-PE" sz="1600" spc="-10" dirty="0">
              <a:cs typeface="Source Sans Pro"/>
            </a:endParaRPr>
          </a:p>
        </p:txBody>
      </p:sp>
      <p:sp>
        <p:nvSpPr>
          <p:cNvPr id="4" name="Rectangle 5">
            <a:extLst>
              <a:ext uri="{FF2B5EF4-FFF2-40B4-BE49-F238E27FC236}">
                <a16:creationId xmlns:a16="http://schemas.microsoft.com/office/drawing/2014/main" id="{7089E501-6CA0-0E46-B64F-17E748CD08A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0722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1" y="912813"/>
            <a:ext cx="8215799" cy="3524042"/>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cs typeface="Source Sans Pro"/>
              </a:rPr>
              <a:t>TÉCNICAS CUANTITATIVAS: REGRESIÓN LINEAL</a:t>
            </a:r>
          </a:p>
          <a:p>
            <a:pPr marL="177800" indent="-166688">
              <a:buSzPct val="100000"/>
              <a:buFont typeface="Arial" panose="020B0604020202020204" pitchFamily="34" charset="0"/>
              <a:buChar char="•"/>
              <a:tabLst>
                <a:tab pos="120650" algn="l"/>
              </a:tabLst>
            </a:pPr>
            <a:r>
              <a:rPr lang="es-ES" sz="1600" spc="-10" dirty="0">
                <a:cs typeface="Source Sans Pro"/>
              </a:rPr>
              <a:t>Es una técnica de análisis de datos que predice el valor de datos desconocidos mediante el uso de otro valor de datos relacionado y conocido. Modela matemáticamente la variable desconocida o dependiente y la variable conocida o independiente como una ecuación lineal. </a:t>
            </a:r>
          </a:p>
          <a:p>
            <a:pPr marL="177800" indent="-166688">
              <a:buSzPct val="100000"/>
              <a:buFont typeface="Arial" panose="020B0604020202020204" pitchFamily="34" charset="0"/>
              <a:buChar char="•"/>
              <a:tabLst>
                <a:tab pos="120650" algn="l"/>
              </a:tabLst>
            </a:pPr>
            <a:endParaRPr lang="es-ES" sz="1600" spc="-10" dirty="0">
              <a:cs typeface="Source Sans Pro"/>
            </a:endParaRPr>
          </a:p>
          <a:p>
            <a:pPr marL="177800" indent="-166688">
              <a:buSzPct val="100000"/>
              <a:buFont typeface="Arial" panose="020B0604020202020204" pitchFamily="34" charset="0"/>
              <a:buChar char="•"/>
              <a:tabLst>
                <a:tab pos="120650" algn="l"/>
              </a:tabLst>
            </a:pPr>
            <a:endParaRPr lang="es-ES" sz="1600" spc="-10" dirty="0">
              <a:cs typeface="Source Sans Pro"/>
            </a:endParaRPr>
          </a:p>
          <a:p>
            <a:pPr marL="177800" indent="-166688">
              <a:buSzPct val="100000"/>
              <a:buFont typeface="Arial" panose="020B0604020202020204" pitchFamily="34" charset="0"/>
              <a:buChar char="•"/>
              <a:tabLst>
                <a:tab pos="120650" algn="l"/>
              </a:tabLst>
            </a:pPr>
            <a:endParaRPr lang="es-ES" sz="1600" spc="-10" dirty="0">
              <a:cs typeface="Source Sans Pro"/>
            </a:endParaRPr>
          </a:p>
          <a:p>
            <a:pPr marL="177800" indent="-166688">
              <a:buSzPct val="100000"/>
              <a:buFont typeface="Arial" panose="020B0604020202020204" pitchFamily="34" charset="0"/>
              <a:buChar char="•"/>
              <a:tabLst>
                <a:tab pos="120650" algn="l"/>
              </a:tabLst>
            </a:pPr>
            <a:endParaRPr lang="es-ES" sz="1600" spc="-10" dirty="0">
              <a:cs typeface="Source Sans Pro"/>
            </a:endParaRPr>
          </a:p>
          <a:p>
            <a:pPr marL="177800" indent="-166688">
              <a:buSzPct val="100000"/>
              <a:buFont typeface="Arial" panose="020B0604020202020204" pitchFamily="34" charset="0"/>
              <a:buChar char="•"/>
              <a:tabLst>
                <a:tab pos="120650" algn="l"/>
              </a:tabLst>
            </a:pPr>
            <a:endParaRPr lang="es-ES" sz="1600" spc="-10" dirty="0">
              <a:cs typeface="Source Sans Pro"/>
            </a:endParaRPr>
          </a:p>
          <a:p>
            <a:pPr marL="177800" indent="-166688">
              <a:buSzPct val="100000"/>
              <a:buFont typeface="Arial" panose="020B0604020202020204" pitchFamily="34" charset="0"/>
              <a:buChar char="•"/>
              <a:tabLst>
                <a:tab pos="120650" algn="l"/>
              </a:tabLst>
            </a:pPr>
            <a:endParaRPr lang="es-ES" sz="1600" spc="-10" dirty="0">
              <a:cs typeface="Source Sans Pro"/>
            </a:endParaRPr>
          </a:p>
          <a:p>
            <a:pPr marL="177800" indent="-166688">
              <a:buSzPct val="100000"/>
              <a:buFont typeface="Arial" panose="020B0604020202020204" pitchFamily="34" charset="0"/>
              <a:buChar char="•"/>
              <a:tabLst>
                <a:tab pos="120650" algn="l"/>
              </a:tabLst>
            </a:pPr>
            <a:r>
              <a:rPr lang="es-ES" sz="1600" spc="-10" dirty="0">
                <a:cs typeface="Source Sans Pro"/>
              </a:rPr>
              <a:t>El coeficiente de correlación “r” mide la dirección y fuerza de la relación entre la variable independiente y la variable dependiente.</a:t>
            </a:r>
          </a:p>
          <a:p>
            <a:pPr marL="177800" indent="-166688">
              <a:buSzPct val="100000"/>
              <a:buFont typeface="Arial" panose="020B0604020202020204" pitchFamily="34" charset="0"/>
              <a:buChar char="•"/>
              <a:tabLst>
                <a:tab pos="120650" algn="l"/>
              </a:tabLst>
            </a:pPr>
            <a:endParaRPr lang="es-ES" sz="1600" spc="-10" dirty="0">
              <a:cs typeface="Source Sans Pro"/>
            </a:endParaRPr>
          </a:p>
          <a:p>
            <a:pPr marL="177800" indent="-166688">
              <a:buSzPct val="100000"/>
              <a:buFont typeface="Arial" panose="020B0604020202020204" pitchFamily="34" charset="0"/>
              <a:buChar char="•"/>
              <a:tabLst>
                <a:tab pos="120650" algn="l"/>
              </a:tabLst>
            </a:pPr>
            <a:r>
              <a:rPr lang="es-ES" sz="1600" spc="-10" dirty="0">
                <a:cs typeface="Source Sans Pro"/>
              </a:rPr>
              <a:t>Coeficiente de determinación de la muestra “r²” oscila entre 0.00 – 1.00</a:t>
            </a:r>
            <a:endParaRPr lang="es-PE" sz="1600" dirty="0"/>
          </a:p>
        </p:txBody>
      </p:sp>
      <p:sp>
        <p:nvSpPr>
          <p:cNvPr id="8" name="Rectangle 5">
            <a:extLst>
              <a:ext uri="{FF2B5EF4-FFF2-40B4-BE49-F238E27FC236}">
                <a16:creationId xmlns:a16="http://schemas.microsoft.com/office/drawing/2014/main" id="{FBC90599-7E73-B446-A726-487AC897649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2" name="Rectángulo redondeado 11">
            <a:extLst>
              <a:ext uri="{FF2B5EF4-FFF2-40B4-BE49-F238E27FC236}">
                <a16:creationId xmlns:a16="http://schemas.microsoft.com/office/drawing/2014/main" id="{90FA94B9-ABB0-8E45-983B-3446670D6B7D}"/>
              </a:ext>
            </a:extLst>
          </p:cNvPr>
          <p:cNvSpPr/>
          <p:nvPr/>
        </p:nvSpPr>
        <p:spPr>
          <a:xfrm>
            <a:off x="1498311" y="2251914"/>
            <a:ext cx="6641066" cy="850435"/>
          </a:xfrm>
          <a:prstGeom prst="roundRect">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lvl="1" indent="-134938">
              <a:lnSpc>
                <a:spcPct val="90000"/>
              </a:lnSpc>
              <a:spcBef>
                <a:spcPct val="0"/>
              </a:spcBef>
              <a:spcAft>
                <a:spcPct val="15000"/>
              </a:spcAft>
              <a:buClr>
                <a:srgbClr val="00B1C2"/>
              </a:buClr>
              <a:buSzPct val="100000"/>
              <a:buFont typeface="Arial" charset="0"/>
              <a:buChar char="•"/>
            </a:pPr>
            <a:r>
              <a:rPr lang="es-ES" sz="1300" dirty="0">
                <a:solidFill>
                  <a:schemeClr val="tx1"/>
                </a:solidFill>
                <a:latin typeface="Calibri" charset="0"/>
                <a:cs typeface="Calibri" charset="0"/>
              </a:rPr>
              <a:t>Ideales para pronósticos de largo plazo que tienen demanda histórica de varios años. Para productos posicionados con alto grado de penetración en el mercado en puntos de venta y alto grado de adopción por parte de los consumidores.</a:t>
            </a:r>
          </a:p>
        </p:txBody>
      </p:sp>
      <p:sp>
        <p:nvSpPr>
          <p:cNvPr id="13" name="Redondear rectángulo de esquina del mismo lado 12">
            <a:extLst>
              <a:ext uri="{FF2B5EF4-FFF2-40B4-BE49-F238E27FC236}">
                <a16:creationId xmlns:a16="http://schemas.microsoft.com/office/drawing/2014/main" id="{41273124-5644-E645-858F-E10D1691763F}"/>
              </a:ext>
            </a:extLst>
          </p:cNvPr>
          <p:cNvSpPr/>
          <p:nvPr/>
        </p:nvSpPr>
        <p:spPr>
          <a:xfrm rot="16200000">
            <a:off x="1091892" y="1932658"/>
            <a:ext cx="850434" cy="1491173"/>
          </a:xfrm>
          <a:prstGeom prst="round2SameRect">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400" dirty="0">
              <a:latin typeface="Calibri" panose="020F0502020204030204" pitchFamily="34" charset="0"/>
            </a:endParaRPr>
          </a:p>
        </p:txBody>
      </p:sp>
      <p:sp>
        <p:nvSpPr>
          <p:cNvPr id="14" name="CuadroTexto 13">
            <a:extLst>
              <a:ext uri="{FF2B5EF4-FFF2-40B4-BE49-F238E27FC236}">
                <a16:creationId xmlns:a16="http://schemas.microsoft.com/office/drawing/2014/main" id="{5CC9EBF2-D71F-0943-8D7D-E57582FA8085}"/>
              </a:ext>
            </a:extLst>
          </p:cNvPr>
          <p:cNvSpPr txBox="1"/>
          <p:nvPr/>
        </p:nvSpPr>
        <p:spPr>
          <a:xfrm>
            <a:off x="771522" y="2576906"/>
            <a:ext cx="1472375" cy="215444"/>
          </a:xfrm>
          <a:prstGeom prst="rect">
            <a:avLst/>
          </a:prstGeom>
          <a:noFill/>
        </p:spPr>
        <p:txBody>
          <a:bodyPr wrap="square" lIns="0" tIns="0" rIns="0" bIns="0">
            <a:spAutoFit/>
          </a:bodyPr>
          <a:lstStyle/>
          <a:p>
            <a:pPr algn="ctr"/>
            <a:r>
              <a:rPr lang="es-ES" sz="1400" b="1" spc="-10" dirty="0">
                <a:solidFill>
                  <a:schemeClr val="bg1"/>
                </a:solidFill>
                <a:cs typeface="Source Sans Pro"/>
              </a:rPr>
              <a:t>Método causal</a:t>
            </a:r>
            <a:endParaRPr lang="es-ES_tradnl" sz="1400" b="1" dirty="0">
              <a:solidFill>
                <a:schemeClr val="bg1"/>
              </a:solidFill>
              <a:ea typeface="Arial" charset="0"/>
              <a:cs typeface="Arial" charset="0"/>
            </a:endParaRPr>
          </a:p>
        </p:txBody>
      </p:sp>
    </p:spTree>
    <p:extLst>
      <p:ext uri="{BB962C8B-B14F-4D97-AF65-F5344CB8AC3E}">
        <p14:creationId xmlns:p14="http://schemas.microsoft.com/office/powerpoint/2010/main" val="4167014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2738" y="912813"/>
            <a:ext cx="8081329"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TÉCNICAS CUANTITATIVAS: REGRESIÓN LINEAL – SERIE DE TIEMPO</a:t>
            </a:r>
          </a:p>
          <a:p>
            <a:pPr marL="11725">
              <a:buSzPct val="100000"/>
              <a:tabLst>
                <a:tab pos="121285" algn="l"/>
              </a:tabLst>
            </a:pPr>
            <a:r>
              <a:rPr lang="es-ES" sz="1600" spc="-10" dirty="0">
                <a:solidFill>
                  <a:srgbClr val="262626"/>
                </a:solidFill>
                <a:cs typeface="Source Sans Pro"/>
              </a:rPr>
              <a:t>Los modelos de pronóstico de negocios que se basan en el tiempo reciben el nombre de series de tiempo y son modelos de regresión lineal en donde la variable independiente es el tiempo y la variable dependiente son las ventas.</a:t>
            </a:r>
            <a:endParaRPr lang="es-PE" sz="1600" spc="-10" dirty="0">
              <a:solidFill>
                <a:srgbClr val="262626"/>
              </a:solidFill>
              <a:cs typeface="Source Sans Pro"/>
            </a:endParaRPr>
          </a:p>
        </p:txBody>
      </p:sp>
      <p:sp>
        <p:nvSpPr>
          <p:cNvPr id="7" name="Rectangle 5">
            <a:extLst>
              <a:ext uri="{FF2B5EF4-FFF2-40B4-BE49-F238E27FC236}">
                <a16:creationId xmlns:a16="http://schemas.microsoft.com/office/drawing/2014/main" id="{AB00AABB-C3EB-CD4C-B1E9-CD1E0159AEE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CA403D33-0B3E-E243-B5C9-E97A815E398E}"/>
              </a:ext>
            </a:extLst>
          </p:cNvPr>
          <p:cNvGrpSpPr/>
          <p:nvPr/>
        </p:nvGrpSpPr>
        <p:grpSpPr>
          <a:xfrm>
            <a:off x="1160995" y="2469674"/>
            <a:ext cx="6711173" cy="1765047"/>
            <a:chOff x="1160995" y="2469674"/>
            <a:chExt cx="6711173" cy="1765047"/>
          </a:xfrm>
        </p:grpSpPr>
        <p:pic>
          <p:nvPicPr>
            <p:cNvPr id="6" name="Imagen 5">
              <a:extLst>
                <a:ext uri="{FF2B5EF4-FFF2-40B4-BE49-F238E27FC236}">
                  <a16:creationId xmlns:a16="http://schemas.microsoft.com/office/drawing/2014/main" id="{7ABFF660-C4E1-4179-ABD6-F102DE72F47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2000"/>
                      </a14:imgEffect>
                    </a14:imgLayer>
                  </a14:imgProps>
                </a:ext>
              </a:extLst>
            </a:blip>
            <a:srcRect l="3869" t="13028" r="915" b="11184"/>
            <a:stretch/>
          </p:blipFill>
          <p:spPr>
            <a:xfrm>
              <a:off x="1529541" y="2667087"/>
              <a:ext cx="6342627" cy="1445721"/>
            </a:xfrm>
            <a:prstGeom prst="rect">
              <a:avLst/>
            </a:prstGeom>
          </p:spPr>
        </p:pic>
        <p:sp>
          <p:nvSpPr>
            <p:cNvPr id="5" name="object 7">
              <a:extLst>
                <a:ext uri="{FF2B5EF4-FFF2-40B4-BE49-F238E27FC236}">
                  <a16:creationId xmlns:a16="http://schemas.microsoft.com/office/drawing/2014/main" id="{E12277E4-9A1F-384F-ACD4-76F79A75CA79}"/>
                </a:ext>
              </a:extLst>
            </p:cNvPr>
            <p:cNvSpPr txBox="1"/>
            <p:nvPr/>
          </p:nvSpPr>
          <p:spPr>
            <a:xfrm>
              <a:off x="1367178"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Set-20</a:t>
              </a:r>
              <a:endParaRPr lang="es-PE" sz="700" spc="-10" dirty="0">
                <a:solidFill>
                  <a:srgbClr val="262626"/>
                </a:solidFill>
                <a:cs typeface="Source Sans Pro"/>
              </a:endParaRPr>
            </a:p>
          </p:txBody>
        </p:sp>
        <p:sp>
          <p:nvSpPr>
            <p:cNvPr id="9" name="object 7">
              <a:extLst>
                <a:ext uri="{FF2B5EF4-FFF2-40B4-BE49-F238E27FC236}">
                  <a16:creationId xmlns:a16="http://schemas.microsoft.com/office/drawing/2014/main" id="{4864D326-D8CE-5F4D-BC4D-1A455E56478C}"/>
                </a:ext>
              </a:extLst>
            </p:cNvPr>
            <p:cNvSpPr txBox="1"/>
            <p:nvPr/>
          </p:nvSpPr>
          <p:spPr>
            <a:xfrm>
              <a:off x="2037738"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Ene-21</a:t>
              </a:r>
              <a:endParaRPr lang="es-PE" sz="700" spc="-10" dirty="0">
                <a:solidFill>
                  <a:srgbClr val="262626"/>
                </a:solidFill>
                <a:cs typeface="Source Sans Pro"/>
              </a:endParaRPr>
            </a:p>
          </p:txBody>
        </p:sp>
        <p:sp>
          <p:nvSpPr>
            <p:cNvPr id="11" name="object 7">
              <a:extLst>
                <a:ext uri="{FF2B5EF4-FFF2-40B4-BE49-F238E27FC236}">
                  <a16:creationId xmlns:a16="http://schemas.microsoft.com/office/drawing/2014/main" id="{F5B1B940-32F0-2545-B80C-372589758D11}"/>
                </a:ext>
              </a:extLst>
            </p:cNvPr>
            <p:cNvSpPr txBox="1"/>
            <p:nvPr/>
          </p:nvSpPr>
          <p:spPr>
            <a:xfrm>
              <a:off x="2730466"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Abr-21</a:t>
              </a:r>
              <a:endParaRPr lang="es-PE" sz="700" spc="-10" dirty="0">
                <a:solidFill>
                  <a:srgbClr val="262626"/>
                </a:solidFill>
                <a:cs typeface="Source Sans Pro"/>
              </a:endParaRPr>
            </a:p>
          </p:txBody>
        </p:sp>
        <p:sp>
          <p:nvSpPr>
            <p:cNvPr id="12" name="object 7">
              <a:extLst>
                <a:ext uri="{FF2B5EF4-FFF2-40B4-BE49-F238E27FC236}">
                  <a16:creationId xmlns:a16="http://schemas.microsoft.com/office/drawing/2014/main" id="{33799F25-430A-1B48-B1C3-A07D8FB40321}"/>
                </a:ext>
              </a:extLst>
            </p:cNvPr>
            <p:cNvSpPr txBox="1"/>
            <p:nvPr/>
          </p:nvSpPr>
          <p:spPr>
            <a:xfrm>
              <a:off x="3428735"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Jul-21</a:t>
              </a:r>
              <a:endParaRPr lang="es-PE" sz="700" spc="-10" dirty="0">
                <a:solidFill>
                  <a:srgbClr val="262626"/>
                </a:solidFill>
                <a:cs typeface="Source Sans Pro"/>
              </a:endParaRPr>
            </a:p>
          </p:txBody>
        </p:sp>
        <p:sp>
          <p:nvSpPr>
            <p:cNvPr id="13" name="object 7">
              <a:extLst>
                <a:ext uri="{FF2B5EF4-FFF2-40B4-BE49-F238E27FC236}">
                  <a16:creationId xmlns:a16="http://schemas.microsoft.com/office/drawing/2014/main" id="{D34B89B7-24C4-7443-BCCD-BA9AD8DE21D2}"/>
                </a:ext>
              </a:extLst>
            </p:cNvPr>
            <p:cNvSpPr txBox="1"/>
            <p:nvPr/>
          </p:nvSpPr>
          <p:spPr>
            <a:xfrm>
              <a:off x="4104837"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Oct-21</a:t>
              </a:r>
              <a:endParaRPr lang="es-PE" sz="700" spc="-10" dirty="0">
                <a:solidFill>
                  <a:srgbClr val="262626"/>
                </a:solidFill>
                <a:cs typeface="Source Sans Pro"/>
              </a:endParaRPr>
            </a:p>
          </p:txBody>
        </p:sp>
        <p:sp>
          <p:nvSpPr>
            <p:cNvPr id="14" name="object 7">
              <a:extLst>
                <a:ext uri="{FF2B5EF4-FFF2-40B4-BE49-F238E27FC236}">
                  <a16:creationId xmlns:a16="http://schemas.microsoft.com/office/drawing/2014/main" id="{180CBB3E-F99E-B841-97C7-170DB0490291}"/>
                </a:ext>
              </a:extLst>
            </p:cNvPr>
            <p:cNvSpPr txBox="1"/>
            <p:nvPr/>
          </p:nvSpPr>
          <p:spPr>
            <a:xfrm>
              <a:off x="4786481"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Feb-22</a:t>
              </a:r>
              <a:endParaRPr lang="es-PE" sz="700" spc="-10" dirty="0">
                <a:solidFill>
                  <a:srgbClr val="262626"/>
                </a:solidFill>
                <a:cs typeface="Source Sans Pro"/>
              </a:endParaRPr>
            </a:p>
          </p:txBody>
        </p:sp>
        <p:sp>
          <p:nvSpPr>
            <p:cNvPr id="15" name="object 7">
              <a:extLst>
                <a:ext uri="{FF2B5EF4-FFF2-40B4-BE49-F238E27FC236}">
                  <a16:creationId xmlns:a16="http://schemas.microsoft.com/office/drawing/2014/main" id="{D1869312-6952-884C-A862-DC8D244F4E29}"/>
                </a:ext>
              </a:extLst>
            </p:cNvPr>
            <p:cNvSpPr txBox="1"/>
            <p:nvPr/>
          </p:nvSpPr>
          <p:spPr>
            <a:xfrm>
              <a:off x="5484750"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May-22</a:t>
              </a:r>
              <a:endParaRPr lang="es-PE" sz="700" spc="-10" dirty="0">
                <a:solidFill>
                  <a:srgbClr val="262626"/>
                </a:solidFill>
                <a:cs typeface="Source Sans Pro"/>
              </a:endParaRPr>
            </a:p>
          </p:txBody>
        </p:sp>
        <p:sp>
          <p:nvSpPr>
            <p:cNvPr id="16" name="object 7">
              <a:extLst>
                <a:ext uri="{FF2B5EF4-FFF2-40B4-BE49-F238E27FC236}">
                  <a16:creationId xmlns:a16="http://schemas.microsoft.com/office/drawing/2014/main" id="{2F1FFC21-4BEB-3E4E-B66B-8A76AA28D8FD}"/>
                </a:ext>
              </a:extLst>
            </p:cNvPr>
            <p:cNvSpPr txBox="1"/>
            <p:nvPr/>
          </p:nvSpPr>
          <p:spPr>
            <a:xfrm>
              <a:off x="6155310"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Ago-22</a:t>
              </a:r>
              <a:endParaRPr lang="es-PE" sz="700" spc="-10" dirty="0">
                <a:solidFill>
                  <a:srgbClr val="262626"/>
                </a:solidFill>
                <a:cs typeface="Source Sans Pro"/>
              </a:endParaRPr>
            </a:p>
          </p:txBody>
        </p:sp>
        <p:sp>
          <p:nvSpPr>
            <p:cNvPr id="17" name="object 7">
              <a:extLst>
                <a:ext uri="{FF2B5EF4-FFF2-40B4-BE49-F238E27FC236}">
                  <a16:creationId xmlns:a16="http://schemas.microsoft.com/office/drawing/2014/main" id="{F252A91F-60C8-F245-9E67-9C31E5A86C3B}"/>
                </a:ext>
              </a:extLst>
            </p:cNvPr>
            <p:cNvSpPr txBox="1"/>
            <p:nvPr/>
          </p:nvSpPr>
          <p:spPr>
            <a:xfrm>
              <a:off x="6848038"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Dic-22</a:t>
              </a:r>
              <a:endParaRPr lang="es-PE" sz="700" spc="-10" dirty="0">
                <a:solidFill>
                  <a:srgbClr val="262626"/>
                </a:solidFill>
                <a:cs typeface="Source Sans Pro"/>
              </a:endParaRPr>
            </a:p>
          </p:txBody>
        </p:sp>
        <p:sp>
          <p:nvSpPr>
            <p:cNvPr id="18" name="object 7">
              <a:extLst>
                <a:ext uri="{FF2B5EF4-FFF2-40B4-BE49-F238E27FC236}">
                  <a16:creationId xmlns:a16="http://schemas.microsoft.com/office/drawing/2014/main" id="{60E2DFD3-6631-AA4D-8607-A33716EA3BD8}"/>
                </a:ext>
              </a:extLst>
            </p:cNvPr>
            <p:cNvSpPr txBox="1"/>
            <p:nvPr/>
          </p:nvSpPr>
          <p:spPr>
            <a:xfrm>
              <a:off x="7513056" y="4126999"/>
              <a:ext cx="326711"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Mar-23</a:t>
              </a:r>
              <a:endParaRPr lang="es-PE" sz="700" spc="-10" dirty="0">
                <a:solidFill>
                  <a:srgbClr val="262626"/>
                </a:solidFill>
                <a:cs typeface="Source Sans Pro"/>
              </a:endParaRPr>
            </a:p>
          </p:txBody>
        </p:sp>
        <p:sp>
          <p:nvSpPr>
            <p:cNvPr id="19" name="object 7">
              <a:extLst>
                <a:ext uri="{FF2B5EF4-FFF2-40B4-BE49-F238E27FC236}">
                  <a16:creationId xmlns:a16="http://schemas.microsoft.com/office/drawing/2014/main" id="{70E6F974-67D0-0E45-A0CD-4DB8F7D71B9C}"/>
                </a:ext>
              </a:extLst>
            </p:cNvPr>
            <p:cNvSpPr txBox="1"/>
            <p:nvPr/>
          </p:nvSpPr>
          <p:spPr>
            <a:xfrm>
              <a:off x="1367178" y="4005086"/>
              <a:ext cx="120527" cy="107722"/>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700" spc="-10" dirty="0">
                  <a:solidFill>
                    <a:srgbClr val="262626"/>
                  </a:solidFill>
                  <a:cs typeface="Source Sans Pro"/>
                </a:rPr>
                <a:t>0</a:t>
              </a:r>
              <a:endParaRPr lang="es-PE" sz="700" spc="-10" dirty="0">
                <a:solidFill>
                  <a:srgbClr val="262626"/>
                </a:solidFill>
                <a:cs typeface="Source Sans Pro"/>
              </a:endParaRPr>
            </a:p>
          </p:txBody>
        </p:sp>
        <p:sp>
          <p:nvSpPr>
            <p:cNvPr id="20" name="object 7">
              <a:extLst>
                <a:ext uri="{FF2B5EF4-FFF2-40B4-BE49-F238E27FC236}">
                  <a16:creationId xmlns:a16="http://schemas.microsoft.com/office/drawing/2014/main" id="{B6301683-E855-7140-A5E9-47B862609F01}"/>
                </a:ext>
              </a:extLst>
            </p:cNvPr>
            <p:cNvSpPr txBox="1"/>
            <p:nvPr/>
          </p:nvSpPr>
          <p:spPr>
            <a:xfrm>
              <a:off x="1160995" y="2683381"/>
              <a:ext cx="326710" cy="107722"/>
            </a:xfrm>
            <a:prstGeom prst="rect">
              <a:avLst/>
            </a:prstGeom>
          </p:spPr>
          <p:txBody>
            <a:bodyPr vert="horz" wrap="square" lIns="0" tIns="0" rIns="0" bIns="0" rtlCol="0">
              <a:spAutoFit/>
            </a:bodyPr>
            <a:lstStyle/>
            <a:p>
              <a:pPr marL="11725" algn="r">
                <a:spcAft>
                  <a:spcPts val="600"/>
                </a:spcAft>
                <a:buSzPct val="100000"/>
                <a:tabLst>
                  <a:tab pos="121285" algn="l"/>
                </a:tabLst>
              </a:pPr>
              <a:r>
                <a:rPr lang="es-ES" sz="700" spc="-10" dirty="0">
                  <a:solidFill>
                    <a:srgbClr val="262626"/>
                  </a:solidFill>
                  <a:cs typeface="Source Sans Pro"/>
                </a:rPr>
                <a:t>2500</a:t>
              </a:r>
              <a:endParaRPr lang="es-PE" sz="700" spc="-10" dirty="0">
                <a:solidFill>
                  <a:srgbClr val="262626"/>
                </a:solidFill>
                <a:cs typeface="Source Sans Pro"/>
              </a:endParaRPr>
            </a:p>
          </p:txBody>
        </p:sp>
        <p:sp>
          <p:nvSpPr>
            <p:cNvPr id="21" name="object 7">
              <a:extLst>
                <a:ext uri="{FF2B5EF4-FFF2-40B4-BE49-F238E27FC236}">
                  <a16:creationId xmlns:a16="http://schemas.microsoft.com/office/drawing/2014/main" id="{7125D617-35D9-9947-9843-352E8107FB41}"/>
                </a:ext>
              </a:extLst>
            </p:cNvPr>
            <p:cNvSpPr txBox="1"/>
            <p:nvPr/>
          </p:nvSpPr>
          <p:spPr>
            <a:xfrm>
              <a:off x="1160995" y="2950149"/>
              <a:ext cx="326710" cy="107722"/>
            </a:xfrm>
            <a:prstGeom prst="rect">
              <a:avLst/>
            </a:prstGeom>
          </p:spPr>
          <p:txBody>
            <a:bodyPr vert="horz" wrap="square" lIns="0" tIns="0" rIns="0" bIns="0" rtlCol="0">
              <a:spAutoFit/>
            </a:bodyPr>
            <a:lstStyle/>
            <a:p>
              <a:pPr marL="11725" algn="r">
                <a:spcAft>
                  <a:spcPts val="600"/>
                </a:spcAft>
                <a:buSzPct val="100000"/>
                <a:tabLst>
                  <a:tab pos="121285" algn="l"/>
                </a:tabLst>
              </a:pPr>
              <a:r>
                <a:rPr lang="es-ES" sz="700" spc="-10" dirty="0">
                  <a:solidFill>
                    <a:srgbClr val="262626"/>
                  </a:solidFill>
                  <a:cs typeface="Source Sans Pro"/>
                </a:rPr>
                <a:t>2000</a:t>
              </a:r>
              <a:endParaRPr lang="es-PE" sz="700" spc="-10" dirty="0">
                <a:solidFill>
                  <a:srgbClr val="262626"/>
                </a:solidFill>
                <a:cs typeface="Source Sans Pro"/>
              </a:endParaRPr>
            </a:p>
          </p:txBody>
        </p:sp>
        <p:sp>
          <p:nvSpPr>
            <p:cNvPr id="22" name="object 7">
              <a:extLst>
                <a:ext uri="{FF2B5EF4-FFF2-40B4-BE49-F238E27FC236}">
                  <a16:creationId xmlns:a16="http://schemas.microsoft.com/office/drawing/2014/main" id="{B04E9FE4-857B-1345-B634-26C3BC9926B7}"/>
                </a:ext>
              </a:extLst>
            </p:cNvPr>
            <p:cNvSpPr txBox="1"/>
            <p:nvPr/>
          </p:nvSpPr>
          <p:spPr>
            <a:xfrm>
              <a:off x="1160995" y="3210849"/>
              <a:ext cx="326710" cy="107722"/>
            </a:xfrm>
            <a:prstGeom prst="rect">
              <a:avLst/>
            </a:prstGeom>
          </p:spPr>
          <p:txBody>
            <a:bodyPr vert="horz" wrap="square" lIns="0" tIns="0" rIns="0" bIns="0" rtlCol="0">
              <a:spAutoFit/>
            </a:bodyPr>
            <a:lstStyle/>
            <a:p>
              <a:pPr marL="11725" algn="r">
                <a:spcAft>
                  <a:spcPts val="600"/>
                </a:spcAft>
                <a:buSzPct val="100000"/>
                <a:tabLst>
                  <a:tab pos="121285" algn="l"/>
                </a:tabLst>
              </a:pPr>
              <a:r>
                <a:rPr lang="es-ES" sz="700" spc="-10" dirty="0">
                  <a:solidFill>
                    <a:srgbClr val="262626"/>
                  </a:solidFill>
                  <a:cs typeface="Source Sans Pro"/>
                </a:rPr>
                <a:t>1500</a:t>
              </a:r>
              <a:endParaRPr lang="es-PE" sz="700" spc="-10" dirty="0">
                <a:solidFill>
                  <a:srgbClr val="262626"/>
                </a:solidFill>
                <a:cs typeface="Source Sans Pro"/>
              </a:endParaRPr>
            </a:p>
          </p:txBody>
        </p:sp>
        <p:sp>
          <p:nvSpPr>
            <p:cNvPr id="23" name="object 7">
              <a:extLst>
                <a:ext uri="{FF2B5EF4-FFF2-40B4-BE49-F238E27FC236}">
                  <a16:creationId xmlns:a16="http://schemas.microsoft.com/office/drawing/2014/main" id="{3BC835A2-933C-234C-8953-AD3BF6CCA0D4}"/>
                </a:ext>
              </a:extLst>
            </p:cNvPr>
            <p:cNvSpPr txBox="1"/>
            <p:nvPr/>
          </p:nvSpPr>
          <p:spPr>
            <a:xfrm>
              <a:off x="1160995" y="3471549"/>
              <a:ext cx="326710" cy="107722"/>
            </a:xfrm>
            <a:prstGeom prst="rect">
              <a:avLst/>
            </a:prstGeom>
          </p:spPr>
          <p:txBody>
            <a:bodyPr vert="horz" wrap="square" lIns="0" tIns="0" rIns="0" bIns="0" rtlCol="0">
              <a:spAutoFit/>
            </a:bodyPr>
            <a:lstStyle/>
            <a:p>
              <a:pPr marL="11725" algn="r">
                <a:spcAft>
                  <a:spcPts val="600"/>
                </a:spcAft>
                <a:buSzPct val="100000"/>
                <a:tabLst>
                  <a:tab pos="121285" algn="l"/>
                </a:tabLst>
              </a:pPr>
              <a:r>
                <a:rPr lang="es-ES" sz="700" spc="-10" dirty="0">
                  <a:solidFill>
                    <a:srgbClr val="262626"/>
                  </a:solidFill>
                  <a:cs typeface="Source Sans Pro"/>
                </a:rPr>
                <a:t>1000</a:t>
              </a:r>
              <a:endParaRPr lang="es-PE" sz="700" spc="-10" dirty="0">
                <a:solidFill>
                  <a:srgbClr val="262626"/>
                </a:solidFill>
                <a:cs typeface="Source Sans Pro"/>
              </a:endParaRPr>
            </a:p>
          </p:txBody>
        </p:sp>
        <p:sp>
          <p:nvSpPr>
            <p:cNvPr id="24" name="object 7">
              <a:extLst>
                <a:ext uri="{FF2B5EF4-FFF2-40B4-BE49-F238E27FC236}">
                  <a16:creationId xmlns:a16="http://schemas.microsoft.com/office/drawing/2014/main" id="{5C9B19DC-0442-2340-9361-64B301AFB490}"/>
                </a:ext>
              </a:extLst>
            </p:cNvPr>
            <p:cNvSpPr txBox="1"/>
            <p:nvPr/>
          </p:nvSpPr>
          <p:spPr>
            <a:xfrm>
              <a:off x="1160995" y="3749110"/>
              <a:ext cx="326710" cy="107722"/>
            </a:xfrm>
            <a:prstGeom prst="rect">
              <a:avLst/>
            </a:prstGeom>
          </p:spPr>
          <p:txBody>
            <a:bodyPr vert="horz" wrap="square" lIns="0" tIns="0" rIns="0" bIns="0" rtlCol="0">
              <a:spAutoFit/>
            </a:bodyPr>
            <a:lstStyle/>
            <a:p>
              <a:pPr marL="11725" algn="r">
                <a:spcAft>
                  <a:spcPts val="600"/>
                </a:spcAft>
                <a:buSzPct val="100000"/>
                <a:tabLst>
                  <a:tab pos="121285" algn="l"/>
                </a:tabLst>
              </a:pPr>
              <a:r>
                <a:rPr lang="es-ES" sz="700" spc="-10" dirty="0">
                  <a:solidFill>
                    <a:srgbClr val="262626"/>
                  </a:solidFill>
                  <a:cs typeface="Source Sans Pro"/>
                </a:rPr>
                <a:t>500</a:t>
              </a:r>
              <a:endParaRPr lang="es-PE" sz="700" spc="-10" dirty="0">
                <a:solidFill>
                  <a:srgbClr val="262626"/>
                </a:solidFill>
                <a:cs typeface="Source Sans Pro"/>
              </a:endParaRPr>
            </a:p>
          </p:txBody>
        </p:sp>
        <p:sp>
          <p:nvSpPr>
            <p:cNvPr id="25" name="object 7">
              <a:extLst>
                <a:ext uri="{FF2B5EF4-FFF2-40B4-BE49-F238E27FC236}">
                  <a16:creationId xmlns:a16="http://schemas.microsoft.com/office/drawing/2014/main" id="{F074E430-21E6-134A-84AC-C3C6B33E233F}"/>
                </a:ext>
              </a:extLst>
            </p:cNvPr>
            <p:cNvSpPr txBox="1"/>
            <p:nvPr/>
          </p:nvSpPr>
          <p:spPr>
            <a:xfrm>
              <a:off x="3937582" y="2469674"/>
              <a:ext cx="740495" cy="184666"/>
            </a:xfrm>
            <a:prstGeom prst="rect">
              <a:avLst/>
            </a:prstGeom>
          </p:spPr>
          <p:txBody>
            <a:bodyPr vert="horz" wrap="square" lIns="0" tIns="0" rIns="0" bIns="0" rtlCol="0">
              <a:spAutoFit/>
            </a:bodyPr>
            <a:lstStyle/>
            <a:p>
              <a:pPr marL="11725" algn="ctr">
                <a:spcAft>
                  <a:spcPts val="600"/>
                </a:spcAft>
                <a:buSzPct val="100000"/>
                <a:tabLst>
                  <a:tab pos="121285" algn="l"/>
                </a:tabLst>
              </a:pPr>
              <a:r>
                <a:rPr lang="es-ES" sz="1200" b="1" spc="-10" dirty="0">
                  <a:solidFill>
                    <a:srgbClr val="262626"/>
                  </a:solidFill>
                  <a:cs typeface="Source Sans Pro"/>
                </a:rPr>
                <a:t>VENTAS</a:t>
              </a:r>
              <a:endParaRPr lang="es-PE" sz="1200" spc="-10" dirty="0">
                <a:solidFill>
                  <a:srgbClr val="262626"/>
                </a:solidFill>
                <a:cs typeface="Source Sans Pro"/>
              </a:endParaRPr>
            </a:p>
          </p:txBody>
        </p:sp>
      </p:grpSp>
    </p:spTree>
    <p:extLst>
      <p:ext uri="{BB962C8B-B14F-4D97-AF65-F5344CB8AC3E}">
        <p14:creationId xmlns:p14="http://schemas.microsoft.com/office/powerpoint/2010/main" val="17685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1588"/>
            <a:ext cx="8081329" cy="815608"/>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TIPOS DE REGRESIÓN LINEAL – SERIE DE TIEMPO</a:t>
            </a:r>
          </a:p>
          <a:p>
            <a:pPr marL="11725">
              <a:buSzPct val="100000"/>
              <a:tabLst>
                <a:tab pos="121285" algn="l"/>
              </a:tabLst>
            </a:pPr>
            <a:r>
              <a:rPr lang="es-ES" sz="1600" spc="-10" dirty="0">
                <a:solidFill>
                  <a:srgbClr val="262626"/>
                </a:solidFill>
                <a:cs typeface="Source Sans Pro"/>
              </a:rPr>
              <a:t>El coeficiente de determinación </a:t>
            </a:r>
            <a:r>
              <a:rPr lang="es-ES" sz="1600" b="1" spc="-10" dirty="0">
                <a:solidFill>
                  <a:srgbClr val="262626"/>
                </a:solidFill>
                <a:cs typeface="Source Sans Pro"/>
              </a:rPr>
              <a:t>R</a:t>
            </a:r>
            <a:r>
              <a:rPr lang="es-ES" sz="1600" b="1" spc="-10" baseline="60000" dirty="0">
                <a:solidFill>
                  <a:srgbClr val="262626"/>
                </a:solidFill>
                <a:cs typeface="Source Sans Pro"/>
              </a:rPr>
              <a:t>2</a:t>
            </a:r>
            <a:r>
              <a:rPr lang="es-ES" sz="1600" spc="-10" dirty="0">
                <a:solidFill>
                  <a:srgbClr val="262626"/>
                </a:solidFill>
                <a:cs typeface="Source Sans Pro"/>
              </a:rPr>
              <a:t> debe ser mayor a 0.75 para considerarlo un buen modelo de pronóstico. Pueden existir casos que hay que resolver:</a:t>
            </a:r>
          </a:p>
        </p:txBody>
      </p:sp>
      <p:grpSp>
        <p:nvGrpSpPr>
          <p:cNvPr id="2" name="4 Grupo">
            <a:extLst>
              <a:ext uri="{FF2B5EF4-FFF2-40B4-BE49-F238E27FC236}">
                <a16:creationId xmlns:a16="http://schemas.microsoft.com/office/drawing/2014/main" id="{B908FD99-310D-EA32-D763-AFB6BCCB9E92}"/>
              </a:ext>
            </a:extLst>
          </p:cNvPr>
          <p:cNvGrpSpPr/>
          <p:nvPr/>
        </p:nvGrpSpPr>
        <p:grpSpPr>
          <a:xfrm>
            <a:off x="1293075" y="2251644"/>
            <a:ext cx="6557850" cy="2136059"/>
            <a:chOff x="107504" y="1484784"/>
            <a:chExt cx="8922112" cy="2459659"/>
          </a:xfrm>
        </p:grpSpPr>
        <p:pic>
          <p:nvPicPr>
            <p:cNvPr id="6" name="Picture 2">
              <a:extLst>
                <a:ext uri="{FF2B5EF4-FFF2-40B4-BE49-F238E27FC236}">
                  <a16:creationId xmlns:a16="http://schemas.microsoft.com/office/drawing/2014/main" id="{A15A221A-47B5-AB11-D446-60B25BE7B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84784"/>
              <a:ext cx="4429649" cy="2459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6177D494-1424-617B-9F8D-0B6F28B37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484785"/>
              <a:ext cx="4313600" cy="2459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Rectangle 5">
            <a:extLst>
              <a:ext uri="{FF2B5EF4-FFF2-40B4-BE49-F238E27FC236}">
                <a16:creationId xmlns:a16="http://schemas.microsoft.com/office/drawing/2014/main" id="{687CDFA2-7126-2442-9597-E2388A368BD8}"/>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861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2813"/>
            <a:ext cx="8081329" cy="569387"/>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REGRESIÓN LINEAL – SERIE DE TIEMPO: RECORDAR</a:t>
            </a:r>
          </a:p>
          <a:p>
            <a:pPr marL="11725">
              <a:buSzPct val="100000"/>
              <a:tabLst>
                <a:tab pos="121285" algn="l"/>
              </a:tabLst>
            </a:pPr>
            <a:r>
              <a:rPr lang="es-ES" sz="1600" spc="-10" dirty="0">
                <a:solidFill>
                  <a:srgbClr val="262626"/>
                </a:solidFill>
                <a:cs typeface="Source Sans Pro"/>
              </a:rPr>
              <a:t>Es un modelo ideal para los productos de clase A, los que tienen bastante </a:t>
            </a:r>
            <a:r>
              <a:rPr lang="es-ES" sz="1600" i="1" spc="-10" dirty="0">
                <a:solidFill>
                  <a:srgbClr val="262626"/>
                </a:solidFill>
                <a:cs typeface="Source Sans Pro"/>
              </a:rPr>
              <a:t>data</a:t>
            </a:r>
            <a:r>
              <a:rPr lang="es-ES" sz="1600" spc="-10" dirty="0">
                <a:solidFill>
                  <a:srgbClr val="262626"/>
                </a:solidFill>
                <a:cs typeface="Source Sans Pro"/>
              </a:rPr>
              <a:t> histórica.</a:t>
            </a:r>
            <a:endParaRPr lang="es-PE" sz="1600" spc="-10" dirty="0">
              <a:solidFill>
                <a:srgbClr val="262626"/>
              </a:solidFill>
              <a:cs typeface="Source Sans Pro"/>
            </a:endParaRPr>
          </a:p>
        </p:txBody>
      </p:sp>
      <p:sp>
        <p:nvSpPr>
          <p:cNvPr id="11" name="Rectangle 5">
            <a:extLst>
              <a:ext uri="{FF2B5EF4-FFF2-40B4-BE49-F238E27FC236}">
                <a16:creationId xmlns:a16="http://schemas.microsoft.com/office/drawing/2014/main" id="{CCAA1BD4-9AAE-B843-9AD5-5C947603FE5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2" name="Grupo 11">
            <a:extLst>
              <a:ext uri="{FF2B5EF4-FFF2-40B4-BE49-F238E27FC236}">
                <a16:creationId xmlns:a16="http://schemas.microsoft.com/office/drawing/2014/main" id="{FE9FECB8-3B97-6A41-A077-17EBAAC3CBC4}"/>
              </a:ext>
            </a:extLst>
          </p:cNvPr>
          <p:cNvGrpSpPr/>
          <p:nvPr/>
        </p:nvGrpSpPr>
        <p:grpSpPr>
          <a:xfrm>
            <a:off x="1089965" y="1975173"/>
            <a:ext cx="6776161" cy="2484401"/>
            <a:chOff x="1075934" y="1843779"/>
            <a:chExt cx="6776161" cy="2484401"/>
          </a:xfrm>
        </p:grpSpPr>
        <p:sp>
          <p:nvSpPr>
            <p:cNvPr id="13" name="Google Shape;333;p23">
              <a:extLst>
                <a:ext uri="{FF2B5EF4-FFF2-40B4-BE49-F238E27FC236}">
                  <a16:creationId xmlns:a16="http://schemas.microsoft.com/office/drawing/2014/main" id="{A7456960-207B-0940-9606-FDDE54BE9EE3}"/>
                </a:ext>
              </a:extLst>
            </p:cNvPr>
            <p:cNvSpPr/>
            <p:nvPr/>
          </p:nvSpPr>
          <p:spPr>
            <a:xfrm>
              <a:off x="4676455" y="1843779"/>
              <a:ext cx="3175640" cy="501005"/>
            </a:xfrm>
            <a:prstGeom prst="roundRect">
              <a:avLst>
                <a:gd name="adj" fmla="val 18326"/>
              </a:avLst>
            </a:prstGeom>
            <a:solidFill>
              <a:srgbClr val="7150A0"/>
            </a:solidFill>
            <a:ln>
              <a:noFill/>
            </a:ln>
          </p:spPr>
          <p:txBody>
            <a:bodyPr spcFirstLastPara="1" wrap="square" lIns="91425" tIns="45700" rIns="91425" bIns="45700" anchor="ctr" anchorCtr="0">
              <a:noAutofit/>
            </a:bodyPr>
            <a:lstStyle/>
            <a:p>
              <a:pPr algn="ctr">
                <a:spcBef>
                  <a:spcPts val="0"/>
                </a:spcBef>
              </a:pPr>
              <a:r>
                <a:rPr lang="es-PE" sz="1400" b="1" dirty="0">
                  <a:solidFill>
                    <a:schemeClr val="bg1"/>
                  </a:solidFill>
                  <a:cs typeface="Calibri"/>
                </a:rPr>
                <a:t>VARIABLE DEPENDIENTE (Y)</a:t>
              </a:r>
              <a:endParaRPr lang="es-PE" sz="1100" b="1" kern="1200" dirty="0">
                <a:solidFill>
                  <a:schemeClr val="bg1"/>
                </a:solidFill>
                <a:latin typeface="Calibri"/>
                <a:cs typeface="Calibri"/>
              </a:endParaRPr>
            </a:p>
          </p:txBody>
        </p:sp>
        <p:sp>
          <p:nvSpPr>
            <p:cNvPr id="14" name="Google Shape;335;p23">
              <a:extLst>
                <a:ext uri="{FF2B5EF4-FFF2-40B4-BE49-F238E27FC236}">
                  <a16:creationId xmlns:a16="http://schemas.microsoft.com/office/drawing/2014/main" id="{BCE3C00F-FF1E-D847-809D-B72E5F6571B0}"/>
                </a:ext>
              </a:extLst>
            </p:cNvPr>
            <p:cNvSpPr/>
            <p:nvPr/>
          </p:nvSpPr>
          <p:spPr>
            <a:xfrm>
              <a:off x="4676455" y="2418330"/>
              <a:ext cx="3175640" cy="1909850"/>
            </a:xfrm>
            <a:prstGeom prst="roundRect">
              <a:avLst>
                <a:gd name="adj" fmla="val 4409"/>
              </a:avLst>
            </a:prstGeom>
            <a:solidFill>
              <a:srgbClr val="E3DCED"/>
            </a:solidFill>
            <a:ln>
              <a:noFill/>
            </a:ln>
          </p:spPr>
          <p:txBody>
            <a:bodyPr spcFirstLastPara="1" wrap="square" lIns="108000" tIns="108000" rIns="108000" bIns="45700" anchor="t" anchorCtr="0">
              <a:noAutofit/>
            </a:bodyPr>
            <a:lstStyle/>
            <a:p>
              <a:pPr marL="223838" lvl="1" indent="-138113" defTabSz="457200">
                <a:spcAft>
                  <a:spcPts val="600"/>
                </a:spcAft>
                <a:buClr>
                  <a:srgbClr val="7150A0"/>
                </a:buClr>
                <a:buSzPct val="100000"/>
                <a:buFont typeface="Arial" panose="020B0604020202020204" pitchFamily="34" charset="0"/>
                <a:buChar char="•"/>
              </a:pPr>
              <a:r>
                <a:rPr lang="es-PE" sz="1300" dirty="0">
                  <a:latin typeface="Calibri" panose="020F0502020204030204" pitchFamily="34" charset="0"/>
                  <a:ea typeface="+mj-lt"/>
                  <a:cs typeface="Calibri" panose="020F0502020204030204" pitchFamily="34" charset="0"/>
                </a:rPr>
                <a:t>Los datos son las ventas.</a:t>
              </a:r>
            </a:p>
            <a:p>
              <a:pPr marL="223838" lvl="1" indent="-138113" defTabSz="457200">
                <a:spcAft>
                  <a:spcPts val="600"/>
                </a:spcAft>
                <a:buClr>
                  <a:srgbClr val="7150A0"/>
                </a:buClr>
                <a:buSzPct val="100000"/>
                <a:buFont typeface="Arial" panose="020B0604020202020204" pitchFamily="34" charset="0"/>
                <a:buChar char="•"/>
              </a:pPr>
              <a:r>
                <a:rPr lang="es-PE" sz="1300" dirty="0">
                  <a:latin typeface="Calibri" panose="020F0502020204030204" pitchFamily="34" charset="0"/>
                  <a:ea typeface="+mj-lt"/>
                  <a:cs typeface="Calibri" panose="020F0502020204030204" pitchFamily="34" charset="0"/>
                </a:rPr>
                <a:t>Las unidades de venta en las mismas unidades logísticas: unidades, cajas, kg, toneladas.</a:t>
              </a:r>
            </a:p>
            <a:p>
              <a:pPr marL="223838" lvl="1" indent="-138113" defTabSz="457200">
                <a:spcAft>
                  <a:spcPts val="600"/>
                </a:spcAft>
                <a:buClr>
                  <a:srgbClr val="7150A0"/>
                </a:buClr>
                <a:buSzPct val="100000"/>
                <a:buFont typeface="Arial" panose="020B0604020202020204" pitchFamily="34" charset="0"/>
                <a:buChar char="•"/>
              </a:pPr>
              <a:r>
                <a:rPr lang="es-PE" sz="1300" dirty="0">
                  <a:latin typeface="Calibri" panose="020F0502020204030204" pitchFamily="34" charset="0"/>
                  <a:ea typeface="+mj-lt"/>
                  <a:cs typeface="Calibri" panose="020F0502020204030204" pitchFamily="34" charset="0"/>
                </a:rPr>
                <a:t>La variable independiente (X) explica el comportamiento de la variable dependiente.</a:t>
              </a:r>
            </a:p>
          </p:txBody>
        </p:sp>
        <p:grpSp>
          <p:nvGrpSpPr>
            <p:cNvPr id="15" name="Agrupar 9">
              <a:extLst>
                <a:ext uri="{FF2B5EF4-FFF2-40B4-BE49-F238E27FC236}">
                  <a16:creationId xmlns:a16="http://schemas.microsoft.com/office/drawing/2014/main" id="{DB48F542-F6F9-1B43-9903-FDC78790E7E5}"/>
                </a:ext>
              </a:extLst>
            </p:cNvPr>
            <p:cNvGrpSpPr/>
            <p:nvPr/>
          </p:nvGrpSpPr>
          <p:grpSpPr>
            <a:xfrm>
              <a:off x="4460689" y="1892408"/>
              <a:ext cx="459474" cy="403823"/>
              <a:chOff x="5892512" y="2805541"/>
              <a:chExt cx="459474" cy="403823"/>
            </a:xfrm>
          </p:grpSpPr>
          <p:sp>
            <p:nvSpPr>
              <p:cNvPr id="22" name="Elipse 21">
                <a:extLst>
                  <a:ext uri="{FF2B5EF4-FFF2-40B4-BE49-F238E27FC236}">
                    <a16:creationId xmlns:a16="http://schemas.microsoft.com/office/drawing/2014/main" id="{4B107590-23B8-CE4F-9121-68D99E3A3FE7}"/>
                  </a:ext>
                </a:extLst>
              </p:cNvPr>
              <p:cNvSpPr/>
              <p:nvPr/>
            </p:nvSpPr>
            <p:spPr>
              <a:xfrm>
                <a:off x="5956277" y="2824919"/>
                <a:ext cx="395709" cy="376075"/>
              </a:xfrm>
              <a:prstGeom prst="ellipse">
                <a:avLst/>
              </a:prstGeom>
              <a:solidFill>
                <a:srgbClr val="593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3" name="Elipse 22">
                <a:extLst>
                  <a:ext uri="{FF2B5EF4-FFF2-40B4-BE49-F238E27FC236}">
                    <a16:creationId xmlns:a16="http://schemas.microsoft.com/office/drawing/2014/main" id="{D7F6A940-707C-0143-A1AE-18E97272C388}"/>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4" name="Triángulo 23">
                <a:extLst>
                  <a:ext uri="{FF2B5EF4-FFF2-40B4-BE49-F238E27FC236}">
                    <a16:creationId xmlns:a16="http://schemas.microsoft.com/office/drawing/2014/main" id="{1CDD92C6-83DA-B94E-AC38-72C0F9487522}"/>
                  </a:ext>
                </a:extLst>
              </p:cNvPr>
              <p:cNvSpPr/>
              <p:nvPr/>
            </p:nvSpPr>
            <p:spPr>
              <a:xfrm rot="5400000">
                <a:off x="6076285" y="2946262"/>
                <a:ext cx="186870" cy="122381"/>
              </a:xfrm>
              <a:prstGeom prst="triangle">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16" name="Google Shape;332;p23">
              <a:extLst>
                <a:ext uri="{FF2B5EF4-FFF2-40B4-BE49-F238E27FC236}">
                  <a16:creationId xmlns:a16="http://schemas.microsoft.com/office/drawing/2014/main" id="{603DD99A-22FB-4649-B6AF-F81F8A5AB902}"/>
                </a:ext>
              </a:extLst>
            </p:cNvPr>
            <p:cNvSpPr/>
            <p:nvPr/>
          </p:nvSpPr>
          <p:spPr>
            <a:xfrm>
              <a:off x="1290849" y="1843779"/>
              <a:ext cx="3175640" cy="501005"/>
            </a:xfrm>
            <a:prstGeom prst="roundRect">
              <a:avLst>
                <a:gd name="adj" fmla="val 18326"/>
              </a:avLst>
            </a:prstGeom>
            <a:solidFill>
              <a:srgbClr val="92C14E"/>
            </a:solidFill>
            <a:ln>
              <a:noFill/>
            </a:ln>
          </p:spPr>
          <p:txBody>
            <a:bodyPr spcFirstLastPara="1" wrap="square" lIns="91425" tIns="45700" rIns="91425" bIns="45700" anchor="ctr" anchorCtr="0">
              <a:noAutofit/>
            </a:bodyPr>
            <a:lstStyle/>
            <a:p>
              <a:pPr algn="ctr">
                <a:spcBef>
                  <a:spcPts val="0"/>
                </a:spcBef>
              </a:pPr>
              <a:r>
                <a:rPr lang="es-PE" sz="1400" b="1" dirty="0">
                  <a:solidFill>
                    <a:schemeClr val="bg1"/>
                  </a:solidFill>
                  <a:cs typeface="Calibri"/>
                </a:rPr>
                <a:t>VARIABLE INDEPENDIENTE (X)</a:t>
              </a:r>
              <a:endParaRPr lang="es-PE" sz="1400" b="1" kern="1200" dirty="0">
                <a:solidFill>
                  <a:schemeClr val="bg1"/>
                </a:solidFill>
                <a:latin typeface="Calibri"/>
                <a:cs typeface="Calibri"/>
              </a:endParaRPr>
            </a:p>
          </p:txBody>
        </p:sp>
        <p:sp>
          <p:nvSpPr>
            <p:cNvPr id="17" name="Google Shape;334;p23">
              <a:extLst>
                <a:ext uri="{FF2B5EF4-FFF2-40B4-BE49-F238E27FC236}">
                  <a16:creationId xmlns:a16="http://schemas.microsoft.com/office/drawing/2014/main" id="{3B225627-7ECF-A54B-A173-368D6A6CEDAE}"/>
                </a:ext>
              </a:extLst>
            </p:cNvPr>
            <p:cNvSpPr/>
            <p:nvPr/>
          </p:nvSpPr>
          <p:spPr>
            <a:xfrm>
              <a:off x="1290849" y="2418330"/>
              <a:ext cx="3175640" cy="1909850"/>
            </a:xfrm>
            <a:prstGeom prst="roundRect">
              <a:avLst>
                <a:gd name="adj" fmla="val 3579"/>
              </a:avLst>
            </a:prstGeom>
            <a:solidFill>
              <a:srgbClr val="DDEEC7"/>
            </a:solidFill>
            <a:ln>
              <a:noFill/>
            </a:ln>
          </p:spPr>
          <p:txBody>
            <a:bodyPr spcFirstLastPara="1" wrap="square" lIns="108000" tIns="108000" rIns="108000" bIns="45700" anchor="t" anchorCtr="0">
              <a:noAutofit/>
            </a:bodyPr>
            <a:lstStyle/>
            <a:p>
              <a:pPr marL="177800" lvl="1" indent="-168275" defTabSz="457200">
                <a:buClr>
                  <a:srgbClr val="92C14E"/>
                </a:buClr>
                <a:buSzPct val="100000"/>
                <a:buFont typeface="Arial" panose="020B0604020202020204" pitchFamily="34" charset="0"/>
                <a:buChar char="•"/>
                <a:tabLst>
                  <a:tab pos="3228975" algn="l"/>
                </a:tabLst>
              </a:pPr>
              <a:r>
                <a:rPr lang="es-PE" sz="1300" dirty="0">
                  <a:solidFill>
                    <a:srgbClr val="262626"/>
                  </a:solidFill>
                  <a:latin typeface="Calibri"/>
                  <a:ea typeface="+mn-ea"/>
                  <a:cs typeface="Calibri"/>
                </a:rPr>
                <a:t>Los datos son los valores del tiempo.</a:t>
              </a:r>
            </a:p>
            <a:p>
              <a:pPr marL="177800" lvl="1" indent="-168275" defTabSz="457200">
                <a:buClr>
                  <a:srgbClr val="92C14E"/>
                </a:buClr>
                <a:buSzPct val="100000"/>
                <a:buFont typeface="Arial" panose="020B0604020202020204" pitchFamily="34" charset="0"/>
                <a:buChar char="•"/>
                <a:tabLst>
                  <a:tab pos="3228975" algn="l"/>
                </a:tabLst>
              </a:pPr>
              <a:r>
                <a:rPr lang="es-PE" sz="1300" dirty="0">
                  <a:solidFill>
                    <a:srgbClr val="262626"/>
                  </a:solidFill>
                  <a:latin typeface="Calibri"/>
                  <a:ea typeface="+mn-ea"/>
                  <a:cs typeface="Calibri"/>
                </a:rPr>
                <a:t>Puede expresarse en días, semanas, meses, años.</a:t>
              </a:r>
            </a:p>
            <a:p>
              <a:pPr marL="177800" lvl="1" indent="-168275" defTabSz="457200">
                <a:buClr>
                  <a:srgbClr val="92C14E"/>
                </a:buClr>
                <a:buSzPct val="100000"/>
                <a:buFont typeface="Arial" panose="020B0604020202020204" pitchFamily="34" charset="0"/>
                <a:buChar char="•"/>
                <a:tabLst>
                  <a:tab pos="3228975" algn="l"/>
                </a:tabLst>
              </a:pPr>
              <a:r>
                <a:rPr lang="es-PE" sz="1300" dirty="0">
                  <a:solidFill>
                    <a:srgbClr val="262626"/>
                  </a:solidFill>
                  <a:latin typeface="Calibri"/>
                  <a:ea typeface="+mn-ea"/>
                  <a:cs typeface="Calibri"/>
                </a:rPr>
                <a:t>La </a:t>
              </a:r>
              <a:r>
                <a:rPr lang="es-PE" sz="1300" i="1" dirty="0">
                  <a:solidFill>
                    <a:srgbClr val="262626"/>
                  </a:solidFill>
                  <a:latin typeface="Calibri"/>
                  <a:ea typeface="+mn-ea"/>
                  <a:cs typeface="Calibri"/>
                </a:rPr>
                <a:t>data</a:t>
              </a:r>
              <a:r>
                <a:rPr lang="es-PE" sz="1300" dirty="0">
                  <a:solidFill>
                    <a:srgbClr val="262626"/>
                  </a:solidFill>
                  <a:latin typeface="Calibri"/>
                  <a:ea typeface="+mn-ea"/>
                  <a:cs typeface="Calibri"/>
                </a:rPr>
                <a:t> debe estar en las mismas unidades de tiempo.</a:t>
              </a:r>
            </a:p>
            <a:p>
              <a:pPr marL="177800" lvl="1" indent="-168275" defTabSz="457200">
                <a:buClr>
                  <a:srgbClr val="92C14E"/>
                </a:buClr>
                <a:buSzPct val="100000"/>
                <a:buFont typeface="Arial" panose="020B0604020202020204" pitchFamily="34" charset="0"/>
                <a:buChar char="•"/>
                <a:tabLst>
                  <a:tab pos="3228975" algn="l"/>
                </a:tabLst>
              </a:pPr>
              <a:r>
                <a:rPr lang="es-PE" sz="1300" dirty="0">
                  <a:solidFill>
                    <a:srgbClr val="262626"/>
                  </a:solidFill>
                  <a:latin typeface="Calibri"/>
                  <a:ea typeface="+mn-ea"/>
                  <a:cs typeface="Calibri"/>
                </a:rPr>
                <a:t>Ideal 2 años de datos.</a:t>
              </a:r>
            </a:p>
            <a:p>
              <a:pPr marL="177800" lvl="1" indent="-168275" defTabSz="457200">
                <a:buClr>
                  <a:srgbClr val="92C14E"/>
                </a:buClr>
                <a:buSzPct val="100000"/>
                <a:buFont typeface="Arial" panose="020B0604020202020204" pitchFamily="34" charset="0"/>
                <a:buChar char="•"/>
                <a:tabLst>
                  <a:tab pos="3228975" algn="l"/>
                </a:tabLst>
              </a:pPr>
              <a:r>
                <a:rPr lang="es-PE" sz="1300" dirty="0">
                  <a:solidFill>
                    <a:srgbClr val="262626"/>
                  </a:solidFill>
                  <a:latin typeface="Calibri"/>
                  <a:ea typeface="+mn-ea"/>
                  <a:cs typeface="Calibri"/>
                </a:rPr>
                <a:t>No explican el modelo.</a:t>
              </a:r>
            </a:p>
          </p:txBody>
        </p:sp>
        <p:grpSp>
          <p:nvGrpSpPr>
            <p:cNvPr id="18" name="Agrupar 4">
              <a:extLst>
                <a:ext uri="{FF2B5EF4-FFF2-40B4-BE49-F238E27FC236}">
                  <a16:creationId xmlns:a16="http://schemas.microsoft.com/office/drawing/2014/main" id="{0898CA9F-584D-BA4C-9F92-AF5AE6613F9F}"/>
                </a:ext>
              </a:extLst>
            </p:cNvPr>
            <p:cNvGrpSpPr/>
            <p:nvPr/>
          </p:nvGrpSpPr>
          <p:grpSpPr>
            <a:xfrm>
              <a:off x="1075934" y="1892408"/>
              <a:ext cx="459474" cy="403823"/>
              <a:chOff x="5892512" y="2805541"/>
              <a:chExt cx="459474" cy="403823"/>
            </a:xfrm>
          </p:grpSpPr>
          <p:sp>
            <p:nvSpPr>
              <p:cNvPr id="19" name="Elipse 18">
                <a:extLst>
                  <a:ext uri="{FF2B5EF4-FFF2-40B4-BE49-F238E27FC236}">
                    <a16:creationId xmlns:a16="http://schemas.microsoft.com/office/drawing/2014/main" id="{47CBC61A-A17E-9F4D-89A7-0F022FF51D92}"/>
                  </a:ext>
                </a:extLst>
              </p:cNvPr>
              <p:cNvSpPr/>
              <p:nvPr/>
            </p:nvSpPr>
            <p:spPr>
              <a:xfrm>
                <a:off x="5956277" y="2824919"/>
                <a:ext cx="395709" cy="376075"/>
              </a:xfrm>
              <a:prstGeom prst="ellipse">
                <a:avLst/>
              </a:prstGeom>
              <a:solidFill>
                <a:srgbClr val="6A8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0" name="Elipse 19">
                <a:extLst>
                  <a:ext uri="{FF2B5EF4-FFF2-40B4-BE49-F238E27FC236}">
                    <a16:creationId xmlns:a16="http://schemas.microsoft.com/office/drawing/2014/main" id="{00CE6B34-314B-E242-94BC-46B85C096FBF}"/>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Triángulo 20">
                <a:extLst>
                  <a:ext uri="{FF2B5EF4-FFF2-40B4-BE49-F238E27FC236}">
                    <a16:creationId xmlns:a16="http://schemas.microsoft.com/office/drawing/2014/main" id="{C117CF33-A292-C34D-B0F3-F3725EC85FC4}"/>
                  </a:ext>
                </a:extLst>
              </p:cNvPr>
              <p:cNvSpPr/>
              <p:nvPr/>
            </p:nvSpPr>
            <p:spPr>
              <a:xfrm rot="5400000">
                <a:off x="6076285" y="2946262"/>
                <a:ext cx="186870" cy="122381"/>
              </a:xfrm>
              <a:prstGeom prst="triangle">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3296171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D44F15D-5A4F-8D49-96DB-D5E8ABF27F6E}"/>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D04180CE-ACBC-6642-B593-0EFFCFFBB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4" name="Rectángulo 3">
            <a:extLst>
              <a:ext uri="{FF2B5EF4-FFF2-40B4-BE49-F238E27FC236}">
                <a16:creationId xmlns:a16="http://schemas.microsoft.com/office/drawing/2014/main" id="{B2858B77-F277-2F4A-81F1-AD14BAB48CD0}"/>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E5F12E72-CCF7-D842-B66E-3A80B11E3126}"/>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6" name="Imagen 5">
            <a:extLst>
              <a:ext uri="{FF2B5EF4-FFF2-40B4-BE49-F238E27FC236}">
                <a16:creationId xmlns:a16="http://schemas.microsoft.com/office/drawing/2014/main" id="{EA47202E-9E25-9547-BED2-7A5AB9A67B76}"/>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7" name="Imagen 6">
            <a:extLst>
              <a:ext uri="{FF2B5EF4-FFF2-40B4-BE49-F238E27FC236}">
                <a16:creationId xmlns:a16="http://schemas.microsoft.com/office/drawing/2014/main" id="{D1975E68-3C3C-2F40-8BC6-B56D9A8DD713}"/>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3624084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24625"/>
            <a:ext cx="7404074" cy="569387"/>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REGRESIÓN LINEAL – SERIE DE TIEMPO: RECORDAR</a:t>
            </a:r>
          </a:p>
          <a:p>
            <a:pPr marL="11725">
              <a:buSzPct val="100000"/>
              <a:tabLst>
                <a:tab pos="121285" algn="l"/>
              </a:tabLst>
            </a:pPr>
            <a:r>
              <a:rPr lang="es-ES" sz="1600" spc="-10" dirty="0">
                <a:solidFill>
                  <a:srgbClr val="262626"/>
                </a:solidFill>
                <a:cs typeface="Source Sans Pro"/>
              </a:rPr>
              <a:t>Es un modelo ideal para los productos de clase A, los que tienen bastante </a:t>
            </a:r>
            <a:r>
              <a:rPr lang="es-ES" sz="1600" i="1" spc="-10" dirty="0">
                <a:solidFill>
                  <a:srgbClr val="262626"/>
                </a:solidFill>
                <a:cs typeface="Source Sans Pro"/>
              </a:rPr>
              <a:t>data </a:t>
            </a:r>
            <a:r>
              <a:rPr lang="es-ES" sz="1600" spc="-10" dirty="0">
                <a:solidFill>
                  <a:srgbClr val="262626"/>
                </a:solidFill>
                <a:cs typeface="Source Sans Pro"/>
              </a:rPr>
              <a:t>histórica.</a:t>
            </a:r>
          </a:p>
        </p:txBody>
      </p:sp>
      <p:cxnSp>
        <p:nvCxnSpPr>
          <p:cNvPr id="14" name="Conector recto 13">
            <a:extLst>
              <a:ext uri="{FF2B5EF4-FFF2-40B4-BE49-F238E27FC236}">
                <a16:creationId xmlns:a16="http://schemas.microsoft.com/office/drawing/2014/main" id="{C3E5513D-B31E-DE4A-A0E3-7836DFB1EEBC}"/>
              </a:ext>
            </a:extLst>
          </p:cNvPr>
          <p:cNvCxnSpPr>
            <a:cxnSpLocks/>
          </p:cNvCxnSpPr>
          <p:nvPr/>
        </p:nvCxnSpPr>
        <p:spPr>
          <a:xfrm>
            <a:off x="511341" y="3494866"/>
            <a:ext cx="8145290"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6" name="Imagen 15">
            <a:extLst>
              <a:ext uri="{FF2B5EF4-FFF2-40B4-BE49-F238E27FC236}">
                <a16:creationId xmlns:a16="http://schemas.microsoft.com/office/drawing/2014/main" id="{942CC723-7CDA-1EB3-FCA3-E98CBD5D46EF}"/>
              </a:ext>
            </a:extLst>
          </p:cNvPr>
          <p:cNvPicPr>
            <a:picLocks noChangeAspect="1"/>
          </p:cNvPicPr>
          <p:nvPr/>
        </p:nvPicPr>
        <p:blipFill>
          <a:blip r:embed="rId3"/>
          <a:stretch>
            <a:fillRect/>
          </a:stretch>
        </p:blipFill>
        <p:spPr>
          <a:xfrm>
            <a:off x="684213" y="1879316"/>
            <a:ext cx="4930109" cy="1459337"/>
          </a:xfrm>
          <a:prstGeom prst="rect">
            <a:avLst/>
          </a:prstGeom>
        </p:spPr>
      </p:pic>
      <p:pic>
        <p:nvPicPr>
          <p:cNvPr id="17" name="Imagen 16">
            <a:extLst>
              <a:ext uri="{FF2B5EF4-FFF2-40B4-BE49-F238E27FC236}">
                <a16:creationId xmlns:a16="http://schemas.microsoft.com/office/drawing/2014/main" id="{5228DC1F-F48F-42D7-1388-13D47AAC10D3}"/>
              </a:ext>
            </a:extLst>
          </p:cNvPr>
          <p:cNvPicPr>
            <a:picLocks noChangeAspect="1"/>
          </p:cNvPicPr>
          <p:nvPr/>
        </p:nvPicPr>
        <p:blipFill>
          <a:blip r:embed="rId4"/>
          <a:stretch>
            <a:fillRect/>
          </a:stretch>
        </p:blipFill>
        <p:spPr>
          <a:xfrm>
            <a:off x="684213" y="3646948"/>
            <a:ext cx="4897506" cy="1449687"/>
          </a:xfrm>
          <a:prstGeom prst="rect">
            <a:avLst/>
          </a:prstGeom>
        </p:spPr>
      </p:pic>
      <p:sp>
        <p:nvSpPr>
          <p:cNvPr id="13" name="Rectangle 5">
            <a:extLst>
              <a:ext uri="{FF2B5EF4-FFF2-40B4-BE49-F238E27FC236}">
                <a16:creationId xmlns:a16="http://schemas.microsoft.com/office/drawing/2014/main" id="{EC72220F-409B-764D-B0A6-4E8FC28A0BB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5" name="Redondear rectángulo de esquina del mismo lado 14">
            <a:extLst>
              <a:ext uri="{FF2B5EF4-FFF2-40B4-BE49-F238E27FC236}">
                <a16:creationId xmlns:a16="http://schemas.microsoft.com/office/drawing/2014/main" id="{D4FF641E-C846-C541-AFF9-B2062BD730C9}"/>
              </a:ext>
            </a:extLst>
          </p:cNvPr>
          <p:cNvSpPr/>
          <p:nvPr/>
        </p:nvSpPr>
        <p:spPr>
          <a:xfrm rot="5400000">
            <a:off x="6503409" y="1166375"/>
            <a:ext cx="1481841" cy="2862716"/>
          </a:xfrm>
          <a:prstGeom prst="round2SameRect">
            <a:avLst>
              <a:gd name="adj1" fmla="val 10223"/>
              <a:gd name="adj2" fmla="val 0"/>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9" name="CuadroTexto 18">
            <a:extLst>
              <a:ext uri="{FF2B5EF4-FFF2-40B4-BE49-F238E27FC236}">
                <a16:creationId xmlns:a16="http://schemas.microsoft.com/office/drawing/2014/main" id="{34190FA5-CED9-A94D-ABF9-3C2A5C5DEE1D}"/>
              </a:ext>
            </a:extLst>
          </p:cNvPr>
          <p:cNvSpPr txBox="1"/>
          <p:nvPr/>
        </p:nvSpPr>
        <p:spPr>
          <a:xfrm>
            <a:off x="6066415" y="2790198"/>
            <a:ext cx="1733448" cy="400110"/>
          </a:xfrm>
          <a:prstGeom prst="rect">
            <a:avLst/>
          </a:prstGeom>
          <a:noFill/>
        </p:spPr>
        <p:txBody>
          <a:bodyPr wrap="square" lIns="0" tIns="0" rIns="0" bIns="0" rtlCol="0">
            <a:spAutoFit/>
          </a:bodyPr>
          <a:lstStyle/>
          <a:p>
            <a:r>
              <a:rPr lang="es-ES_tradnl" sz="1300" b="1" dirty="0">
                <a:solidFill>
                  <a:schemeClr val="bg1"/>
                </a:solidFill>
              </a:rPr>
              <a:t>El modelo explica al </a:t>
            </a:r>
            <a:br>
              <a:rPr lang="es-ES_tradnl" sz="1300" b="1" dirty="0">
                <a:solidFill>
                  <a:schemeClr val="bg1"/>
                </a:solidFill>
              </a:rPr>
            </a:br>
            <a:r>
              <a:rPr lang="es-ES_tradnl" sz="1300" b="1" dirty="0">
                <a:solidFill>
                  <a:schemeClr val="bg1"/>
                </a:solidFill>
              </a:rPr>
              <a:t>83 % las ventas.</a:t>
            </a:r>
          </a:p>
        </p:txBody>
      </p:sp>
      <p:sp>
        <p:nvSpPr>
          <p:cNvPr id="20" name="CuadroTexto 19">
            <a:extLst>
              <a:ext uri="{FF2B5EF4-FFF2-40B4-BE49-F238E27FC236}">
                <a16:creationId xmlns:a16="http://schemas.microsoft.com/office/drawing/2014/main" id="{30B77A35-C300-C345-B0E9-F79DC4E8A604}"/>
              </a:ext>
            </a:extLst>
          </p:cNvPr>
          <p:cNvSpPr txBox="1"/>
          <p:nvPr/>
        </p:nvSpPr>
        <p:spPr>
          <a:xfrm>
            <a:off x="6066415" y="2098295"/>
            <a:ext cx="1281355" cy="738664"/>
          </a:xfrm>
          <a:prstGeom prst="rect">
            <a:avLst/>
          </a:prstGeom>
          <a:noFill/>
        </p:spPr>
        <p:txBody>
          <a:bodyPr wrap="square" lIns="0" tIns="0" rIns="0" bIns="0" rtlCol="0">
            <a:spAutoFit/>
          </a:bodyPr>
          <a:lstStyle/>
          <a:p>
            <a:pPr lvl="0"/>
            <a:r>
              <a:rPr lang="es-ES" sz="4800" b="1" dirty="0">
                <a:solidFill>
                  <a:schemeClr val="bg1"/>
                </a:solidFill>
                <a:latin typeface="Calibri" charset="0"/>
                <a:ea typeface="Calibri" charset="0"/>
                <a:cs typeface="Calibri" charset="0"/>
              </a:rPr>
              <a:t>83%</a:t>
            </a:r>
            <a:endParaRPr lang="es-PE" sz="4800" b="1" dirty="0">
              <a:solidFill>
                <a:schemeClr val="bg1"/>
              </a:solidFill>
              <a:latin typeface="Calibri" charset="0"/>
              <a:ea typeface="Calibri" charset="0"/>
              <a:cs typeface="Calibri" charset="0"/>
            </a:endParaRPr>
          </a:p>
        </p:txBody>
      </p:sp>
      <p:pic>
        <p:nvPicPr>
          <p:cNvPr id="21" name="Imagen 20">
            <a:extLst>
              <a:ext uri="{FF2B5EF4-FFF2-40B4-BE49-F238E27FC236}">
                <a16:creationId xmlns:a16="http://schemas.microsoft.com/office/drawing/2014/main" id="{4804B190-12F9-B746-8FA0-EA967FBD7F30}"/>
              </a:ext>
            </a:extLst>
          </p:cNvPr>
          <p:cNvPicPr>
            <a:picLocks noChangeAspect="1"/>
          </p:cNvPicPr>
          <p:nvPr/>
        </p:nvPicPr>
        <p:blipFill>
          <a:blip r:embed="rId5">
            <a:alphaModFix/>
            <a:lum bright="100000" contrast="100000"/>
          </a:blip>
          <a:stretch>
            <a:fillRect/>
          </a:stretch>
        </p:blipFill>
        <p:spPr>
          <a:xfrm>
            <a:off x="6066415" y="1964216"/>
            <a:ext cx="157605" cy="157605"/>
          </a:xfrm>
          <a:prstGeom prst="rect">
            <a:avLst/>
          </a:prstGeom>
        </p:spPr>
      </p:pic>
      <p:sp>
        <p:nvSpPr>
          <p:cNvPr id="22" name="Redondear rectángulo de esquina del mismo lado 21">
            <a:extLst>
              <a:ext uri="{FF2B5EF4-FFF2-40B4-BE49-F238E27FC236}">
                <a16:creationId xmlns:a16="http://schemas.microsoft.com/office/drawing/2014/main" id="{ADFB10BE-5E44-8943-A287-31AA81552B6C}"/>
              </a:ext>
            </a:extLst>
          </p:cNvPr>
          <p:cNvSpPr/>
          <p:nvPr/>
        </p:nvSpPr>
        <p:spPr>
          <a:xfrm rot="5400000">
            <a:off x="6503409" y="2935215"/>
            <a:ext cx="1481841" cy="2862716"/>
          </a:xfrm>
          <a:prstGeom prst="round2SameRect">
            <a:avLst>
              <a:gd name="adj1" fmla="val 10223"/>
              <a:gd name="adj2" fmla="val 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3" name="CuadroTexto 22">
            <a:extLst>
              <a:ext uri="{FF2B5EF4-FFF2-40B4-BE49-F238E27FC236}">
                <a16:creationId xmlns:a16="http://schemas.microsoft.com/office/drawing/2014/main" id="{347F48B9-3EE6-7248-A0AF-6BFADF429CD5}"/>
              </a:ext>
            </a:extLst>
          </p:cNvPr>
          <p:cNvSpPr txBox="1"/>
          <p:nvPr/>
        </p:nvSpPr>
        <p:spPr>
          <a:xfrm>
            <a:off x="6066414" y="4559038"/>
            <a:ext cx="2526255" cy="400110"/>
          </a:xfrm>
          <a:prstGeom prst="rect">
            <a:avLst/>
          </a:prstGeom>
          <a:noFill/>
        </p:spPr>
        <p:txBody>
          <a:bodyPr wrap="square" lIns="0" tIns="0" rIns="0" bIns="0" rtlCol="0">
            <a:spAutoFit/>
          </a:bodyPr>
          <a:lstStyle/>
          <a:p>
            <a:r>
              <a:rPr lang="es-ES_tradnl" sz="1300" b="1" dirty="0">
                <a:solidFill>
                  <a:schemeClr val="bg1"/>
                </a:solidFill>
              </a:rPr>
              <a:t>La variable independiente tiempo explica las ventas al 56 %.</a:t>
            </a:r>
          </a:p>
        </p:txBody>
      </p:sp>
      <p:sp>
        <p:nvSpPr>
          <p:cNvPr id="24" name="CuadroTexto 23">
            <a:extLst>
              <a:ext uri="{FF2B5EF4-FFF2-40B4-BE49-F238E27FC236}">
                <a16:creationId xmlns:a16="http://schemas.microsoft.com/office/drawing/2014/main" id="{9233D508-96E1-B245-9F7F-5D5355C9E6AB}"/>
              </a:ext>
            </a:extLst>
          </p:cNvPr>
          <p:cNvSpPr txBox="1"/>
          <p:nvPr/>
        </p:nvSpPr>
        <p:spPr>
          <a:xfrm>
            <a:off x="6066415" y="3867135"/>
            <a:ext cx="1281355" cy="738664"/>
          </a:xfrm>
          <a:prstGeom prst="rect">
            <a:avLst/>
          </a:prstGeom>
          <a:noFill/>
        </p:spPr>
        <p:txBody>
          <a:bodyPr wrap="square" lIns="0" tIns="0" rIns="0" bIns="0" rtlCol="0">
            <a:spAutoFit/>
          </a:bodyPr>
          <a:lstStyle/>
          <a:p>
            <a:pPr lvl="0"/>
            <a:r>
              <a:rPr lang="es-ES" sz="4800" b="1" dirty="0">
                <a:solidFill>
                  <a:schemeClr val="bg1"/>
                </a:solidFill>
                <a:latin typeface="Calibri" charset="0"/>
                <a:ea typeface="Calibri" charset="0"/>
                <a:cs typeface="Calibri" charset="0"/>
              </a:rPr>
              <a:t>56%</a:t>
            </a:r>
            <a:endParaRPr lang="es-PE" sz="4800" b="1" dirty="0">
              <a:solidFill>
                <a:schemeClr val="bg1"/>
              </a:solidFill>
              <a:latin typeface="Calibri" charset="0"/>
              <a:ea typeface="Calibri" charset="0"/>
              <a:cs typeface="Calibri" charset="0"/>
            </a:endParaRPr>
          </a:p>
        </p:txBody>
      </p:sp>
      <p:pic>
        <p:nvPicPr>
          <p:cNvPr id="25" name="Imagen 24">
            <a:extLst>
              <a:ext uri="{FF2B5EF4-FFF2-40B4-BE49-F238E27FC236}">
                <a16:creationId xmlns:a16="http://schemas.microsoft.com/office/drawing/2014/main" id="{2283EC6A-4B4A-1148-86DA-565D9629C41D}"/>
              </a:ext>
            </a:extLst>
          </p:cNvPr>
          <p:cNvPicPr>
            <a:picLocks noChangeAspect="1"/>
          </p:cNvPicPr>
          <p:nvPr/>
        </p:nvPicPr>
        <p:blipFill>
          <a:blip r:embed="rId5">
            <a:alphaModFix/>
            <a:lum bright="100000" contrast="100000"/>
          </a:blip>
          <a:stretch>
            <a:fillRect/>
          </a:stretch>
        </p:blipFill>
        <p:spPr>
          <a:xfrm>
            <a:off x="6066415" y="3733056"/>
            <a:ext cx="157605" cy="157605"/>
          </a:xfrm>
          <a:prstGeom prst="rect">
            <a:avLst/>
          </a:prstGeom>
        </p:spPr>
      </p:pic>
    </p:spTree>
    <p:extLst>
      <p:ext uri="{BB962C8B-B14F-4D97-AF65-F5344CB8AC3E}">
        <p14:creationId xmlns:p14="http://schemas.microsoft.com/office/powerpoint/2010/main" val="26692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49BDD41-44B2-0D4D-9C20-D10A4E57D55E}"/>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F08E17CC-DAE9-8847-8D70-39354F8E16B9}"/>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DEMANDA</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INSATISFECHA</a:t>
            </a:r>
          </a:p>
        </p:txBody>
      </p:sp>
      <p:pic>
        <p:nvPicPr>
          <p:cNvPr id="8" name="Imagen 7">
            <a:extLst>
              <a:ext uri="{FF2B5EF4-FFF2-40B4-BE49-F238E27FC236}">
                <a16:creationId xmlns:a16="http://schemas.microsoft.com/office/drawing/2014/main" id="{FB95EA7E-471D-E747-BBF9-41EDE08C8486}"/>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3109433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342" y="912813"/>
            <a:ext cx="4507226" cy="4016484"/>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DEFINICIÓN</a:t>
            </a:r>
          </a:p>
          <a:p>
            <a:pPr marL="180975" indent="-169863">
              <a:buSzPct val="100000"/>
              <a:buFont typeface="Arial" panose="020B0604020202020204" pitchFamily="34" charset="0"/>
              <a:buChar char="•"/>
              <a:tabLst>
                <a:tab pos="120650" algn="l"/>
              </a:tabLst>
            </a:pPr>
            <a:r>
              <a:rPr lang="es-ES" sz="1500" spc="-10" dirty="0">
                <a:solidFill>
                  <a:srgbClr val="262626"/>
                </a:solidFill>
                <a:cs typeface="Source Sans Pro"/>
              </a:rPr>
              <a:t>Es aquella porción de una población o un conjunto de empresas que no reciben el producto o servicio que requieren, por lo tanto, la demanda es mayor que </a:t>
            </a:r>
            <a:br>
              <a:rPr lang="es-ES" sz="1500" spc="-10" dirty="0">
                <a:solidFill>
                  <a:srgbClr val="262626"/>
                </a:solidFill>
                <a:cs typeface="Source Sans Pro"/>
              </a:rPr>
            </a:br>
            <a:r>
              <a:rPr lang="es-ES" sz="1500" spc="-10" dirty="0">
                <a:solidFill>
                  <a:srgbClr val="262626"/>
                </a:solidFill>
                <a:cs typeface="Source Sans Pro"/>
              </a:rPr>
              <a:t>la oferta.</a:t>
            </a:r>
          </a:p>
          <a:p>
            <a:pPr marL="180975" indent="-169863">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500" spc="-10" dirty="0">
                <a:solidFill>
                  <a:srgbClr val="262626"/>
                </a:solidFill>
                <a:cs typeface="Source Sans Pro"/>
              </a:rPr>
              <a:t>Para una empresa, esta se presenta cuando los pedidos de los clientes no pueden ser atendidos por falta de inventarios y/o de capacidad para cumplirlos. En estos casos los clientes pueden buscar el producto o servicio en otra empresa o reemplazarlo por un producto sustituto. También existe la posibilidad que se convierta en un pedido por atender o retrasado, más conocido como </a:t>
            </a:r>
            <a:r>
              <a:rPr lang="es-ES" sz="1500" i="1" spc="-10" dirty="0">
                <a:solidFill>
                  <a:srgbClr val="262626"/>
                </a:solidFill>
                <a:cs typeface="Source Sans Pro"/>
              </a:rPr>
              <a:t>Backlog</a:t>
            </a:r>
            <a:r>
              <a:rPr lang="es-ES" sz="1500" spc="-10" dirty="0">
                <a:solidFill>
                  <a:srgbClr val="262626"/>
                </a:solidFill>
                <a:cs typeface="Source Sans Pro"/>
              </a:rPr>
              <a:t>.</a:t>
            </a:r>
          </a:p>
          <a:p>
            <a:pPr marL="180975" indent="-169863">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80975" indent="-169863">
              <a:buSzPct val="100000"/>
              <a:buFont typeface="Arial" panose="020B0604020202020204" pitchFamily="34" charset="0"/>
              <a:buChar char="•"/>
              <a:tabLst>
                <a:tab pos="120650" algn="l"/>
              </a:tabLst>
            </a:pPr>
            <a:r>
              <a:rPr lang="es-ES" sz="1500" spc="-10" dirty="0">
                <a:solidFill>
                  <a:srgbClr val="262626"/>
                </a:solidFill>
                <a:cs typeface="Source Sans Pro"/>
              </a:rPr>
              <a:t>Esta falta de cumplimiento de los pedidos o ventas se mide con el nivel de servicio que se ofrece a los clientes.</a:t>
            </a:r>
          </a:p>
        </p:txBody>
      </p:sp>
      <p:sp>
        <p:nvSpPr>
          <p:cNvPr id="4" name="Rectangle 5">
            <a:extLst>
              <a:ext uri="{FF2B5EF4-FFF2-40B4-BE49-F238E27FC236}">
                <a16:creationId xmlns:a16="http://schemas.microsoft.com/office/drawing/2014/main" id="{0D170C7B-2292-0A40-94F9-4DE7E607B4E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DEMANDA INSATISFECHA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7BD735A8-EBA6-9C49-8A47-F0D5BAC1108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5314" y="1543987"/>
            <a:ext cx="3590374" cy="3690002"/>
          </a:xfrm>
          <a:prstGeom prst="rect">
            <a:avLst/>
          </a:prstGeom>
        </p:spPr>
      </p:pic>
    </p:spTree>
    <p:extLst>
      <p:ext uri="{BB962C8B-B14F-4D97-AF65-F5344CB8AC3E}">
        <p14:creationId xmlns:p14="http://schemas.microsoft.com/office/powerpoint/2010/main" val="337667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1091" y="912813"/>
            <a:ext cx="3881524" cy="3277820"/>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DEFINICIÓN</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En este concepto también es importante relacionarlo con la demanda potencial que </a:t>
            </a:r>
            <a:br>
              <a:rPr lang="es-ES" sz="1600" spc="-10" dirty="0">
                <a:solidFill>
                  <a:srgbClr val="262626"/>
                </a:solidFill>
                <a:cs typeface="Source Sans Pro"/>
              </a:rPr>
            </a:br>
            <a:r>
              <a:rPr lang="es-ES" sz="1600" spc="-10" dirty="0">
                <a:solidFill>
                  <a:srgbClr val="262626"/>
                </a:solidFill>
                <a:cs typeface="Source Sans Pro"/>
              </a:rPr>
              <a:t>es la demanda que es posible que el mercado consuma en el futuro comparando con otros países o con indicadores que ofrece la FAO en el caso de alimentos. </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Por ejemplo, el consumo de leche en Perú es de 45 Kg/Hab/año y según la FAO debe ser de 120 Kg/Hab./año. Hay una brecha que se debe cubrir en el tiempo y que en este caso por razones de pobreza no se cumple.</a:t>
            </a:r>
            <a:endParaRPr lang="es-PE" sz="1600" spc="-10" dirty="0">
              <a:solidFill>
                <a:srgbClr val="262626"/>
              </a:solidFill>
              <a:cs typeface="Source Sans Pro"/>
            </a:endParaRPr>
          </a:p>
        </p:txBody>
      </p:sp>
      <p:sp>
        <p:nvSpPr>
          <p:cNvPr id="4" name="Rectangle 5">
            <a:extLst>
              <a:ext uri="{FF2B5EF4-FFF2-40B4-BE49-F238E27FC236}">
                <a16:creationId xmlns:a16="http://schemas.microsoft.com/office/drawing/2014/main" id="{D2D2561A-4653-3244-9B36-4305B0E4BB5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DEMANDA INSATISFECHA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4906786D-02AF-2347-8786-57B4C3C22A2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7" y="0"/>
            <a:ext cx="4392613" cy="5715000"/>
          </a:xfrm>
          <a:prstGeom prst="rect">
            <a:avLst/>
          </a:prstGeom>
        </p:spPr>
      </p:pic>
    </p:spTree>
    <p:extLst>
      <p:ext uri="{BB962C8B-B14F-4D97-AF65-F5344CB8AC3E}">
        <p14:creationId xmlns:p14="http://schemas.microsoft.com/office/powerpoint/2010/main" val="104935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9" y="912474"/>
            <a:ext cx="7943718" cy="2046714"/>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DEMANDA INSATISFECHA EN LA ECONOMÍA</a:t>
            </a:r>
          </a:p>
          <a:p>
            <a:pPr marL="177800" indent="-166688">
              <a:buSzPct val="100000"/>
              <a:buFont typeface="Arial" panose="020B0604020202020204" pitchFamily="34" charset="0"/>
              <a:buChar char="•"/>
              <a:tabLst>
                <a:tab pos="120650" algn="l"/>
              </a:tabLst>
            </a:pPr>
            <a:r>
              <a:rPr lang="es-PE" sz="1400" spc="-10" dirty="0">
                <a:solidFill>
                  <a:srgbClr val="262626"/>
                </a:solidFill>
                <a:cs typeface="Source Sans Pro"/>
              </a:rPr>
              <a:t>En la economía de los diferentes mercados se busca el equilibrio entre la oferta y la demanda. </a:t>
            </a:r>
          </a:p>
          <a:p>
            <a:pPr marL="177800" indent="-166688">
              <a:buSzPct val="100000"/>
              <a:buFont typeface="Arial" panose="020B0604020202020204" pitchFamily="34" charset="0"/>
              <a:buChar char="•"/>
              <a:tabLst>
                <a:tab pos="120650" algn="l"/>
              </a:tabLst>
            </a:pPr>
            <a:endParaRPr lang="es-PE" sz="14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PE" sz="1400" spc="-10" dirty="0">
                <a:solidFill>
                  <a:srgbClr val="262626"/>
                </a:solidFill>
                <a:cs typeface="Source Sans Pro"/>
              </a:rPr>
              <a:t>En economía la oferta y demanda está gobernada por el precio y la cantidad de bienes que se ofrecen en el mercado.</a:t>
            </a:r>
          </a:p>
          <a:p>
            <a:pPr marL="177800" indent="-166688">
              <a:buSzPct val="100000"/>
              <a:buFont typeface="Arial" panose="020B0604020202020204" pitchFamily="34" charset="0"/>
              <a:buChar char="•"/>
              <a:tabLst>
                <a:tab pos="120650" algn="l"/>
              </a:tabLst>
            </a:pPr>
            <a:endParaRPr lang="es-PE" sz="14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PE" sz="1400" spc="-10" dirty="0">
                <a:solidFill>
                  <a:srgbClr val="262626"/>
                </a:solidFill>
                <a:cs typeface="Source Sans Pro"/>
              </a:rPr>
              <a:t>La oferta aumenta cuando el precio aumenta y al revés, la oferta disminuye cuando el precio disminuye. En el caso que el precio disminuya pocas empresas estarán interesadas en ofrecer productos y se creará la demanda insatisfecha.</a:t>
            </a:r>
          </a:p>
        </p:txBody>
      </p:sp>
      <p:grpSp>
        <p:nvGrpSpPr>
          <p:cNvPr id="2" name="Grupo 1">
            <a:extLst>
              <a:ext uri="{FF2B5EF4-FFF2-40B4-BE49-F238E27FC236}">
                <a16:creationId xmlns:a16="http://schemas.microsoft.com/office/drawing/2014/main" id="{27865202-0240-E446-A0B8-5609BE164747}"/>
              </a:ext>
            </a:extLst>
          </p:cNvPr>
          <p:cNvGrpSpPr/>
          <p:nvPr/>
        </p:nvGrpSpPr>
        <p:grpSpPr>
          <a:xfrm>
            <a:off x="1487730" y="3153809"/>
            <a:ext cx="6382626" cy="2074954"/>
            <a:chOff x="1925052" y="3356932"/>
            <a:chExt cx="6382626" cy="2074954"/>
          </a:xfrm>
        </p:grpSpPr>
        <p:grpSp>
          <p:nvGrpSpPr>
            <p:cNvPr id="25" name="Grupo 24">
              <a:extLst>
                <a:ext uri="{FF2B5EF4-FFF2-40B4-BE49-F238E27FC236}">
                  <a16:creationId xmlns:a16="http://schemas.microsoft.com/office/drawing/2014/main" id="{A5288C89-955C-2200-C5BD-CF227AFBA972}"/>
                </a:ext>
              </a:extLst>
            </p:cNvPr>
            <p:cNvGrpSpPr/>
            <p:nvPr/>
          </p:nvGrpSpPr>
          <p:grpSpPr>
            <a:xfrm>
              <a:off x="2904565" y="3446588"/>
              <a:ext cx="4208929" cy="1832731"/>
              <a:chOff x="2904565" y="3263704"/>
              <a:chExt cx="4208929" cy="1832731"/>
            </a:xfrm>
          </p:grpSpPr>
          <p:cxnSp>
            <p:nvCxnSpPr>
              <p:cNvPr id="22" name="Conector recto de flecha 21">
                <a:extLst>
                  <a:ext uri="{FF2B5EF4-FFF2-40B4-BE49-F238E27FC236}">
                    <a16:creationId xmlns:a16="http://schemas.microsoft.com/office/drawing/2014/main" id="{CFA134FF-2C39-DE14-6DDD-7910B410EB2E}"/>
                  </a:ext>
                </a:extLst>
              </p:cNvPr>
              <p:cNvCxnSpPr/>
              <p:nvPr/>
            </p:nvCxnSpPr>
            <p:spPr>
              <a:xfrm>
                <a:off x="2904565" y="5096435"/>
                <a:ext cx="4208929" cy="0"/>
              </a:xfrm>
              <a:prstGeom prst="straightConnector1">
                <a:avLst/>
              </a:prstGeom>
              <a:ln w="3810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56E88573-0308-FFE5-CC85-417A9717F432}"/>
                  </a:ext>
                </a:extLst>
              </p:cNvPr>
              <p:cNvCxnSpPr>
                <a:cxnSpLocks/>
              </p:cNvCxnSpPr>
              <p:nvPr/>
            </p:nvCxnSpPr>
            <p:spPr>
              <a:xfrm flipV="1">
                <a:off x="2930354" y="3263704"/>
                <a:ext cx="0" cy="1830386"/>
              </a:xfrm>
              <a:prstGeom prst="straightConnector1">
                <a:avLst/>
              </a:prstGeom>
              <a:ln w="38100">
                <a:solidFill>
                  <a:srgbClr val="808799"/>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6" name="CuadroTexto 25">
              <a:extLst>
                <a:ext uri="{FF2B5EF4-FFF2-40B4-BE49-F238E27FC236}">
                  <a16:creationId xmlns:a16="http://schemas.microsoft.com/office/drawing/2014/main" id="{0FD0347C-1F3F-4408-4BF3-B7DD99FCDEC1}"/>
                </a:ext>
              </a:extLst>
            </p:cNvPr>
            <p:cNvSpPr txBox="1"/>
            <p:nvPr/>
          </p:nvSpPr>
          <p:spPr>
            <a:xfrm>
              <a:off x="7115300" y="5108721"/>
              <a:ext cx="1192378" cy="323165"/>
            </a:xfrm>
            <a:prstGeom prst="rect">
              <a:avLst/>
            </a:prstGeom>
            <a:noFill/>
          </p:spPr>
          <p:txBody>
            <a:bodyPr wrap="none" rtlCol="0">
              <a:spAutoFit/>
            </a:bodyPr>
            <a:lstStyle/>
            <a:p>
              <a:r>
                <a:rPr lang="es-ES" sz="1500" b="1" dirty="0"/>
                <a:t>Cantidad (Q)</a:t>
              </a:r>
              <a:endParaRPr lang="es-PE" sz="1500" b="1" dirty="0"/>
            </a:p>
          </p:txBody>
        </p:sp>
        <p:sp>
          <p:nvSpPr>
            <p:cNvPr id="27" name="CuadroTexto 26">
              <a:extLst>
                <a:ext uri="{FF2B5EF4-FFF2-40B4-BE49-F238E27FC236}">
                  <a16:creationId xmlns:a16="http://schemas.microsoft.com/office/drawing/2014/main" id="{779BB2CE-F082-12A7-1A87-950D914C9C96}"/>
                </a:ext>
              </a:extLst>
            </p:cNvPr>
            <p:cNvSpPr txBox="1"/>
            <p:nvPr/>
          </p:nvSpPr>
          <p:spPr>
            <a:xfrm>
              <a:off x="1925052" y="3356932"/>
              <a:ext cx="945515" cy="323165"/>
            </a:xfrm>
            <a:prstGeom prst="rect">
              <a:avLst/>
            </a:prstGeom>
            <a:noFill/>
          </p:spPr>
          <p:txBody>
            <a:bodyPr wrap="none" rtlCol="0">
              <a:spAutoFit/>
            </a:bodyPr>
            <a:lstStyle/>
            <a:p>
              <a:r>
                <a:rPr lang="es-ES" sz="1500" b="1" dirty="0"/>
                <a:t>Precio (P)</a:t>
              </a:r>
              <a:endParaRPr lang="es-PE" sz="1500" b="1" dirty="0"/>
            </a:p>
          </p:txBody>
        </p:sp>
        <p:cxnSp>
          <p:nvCxnSpPr>
            <p:cNvPr id="29" name="Conector recto 28">
              <a:extLst>
                <a:ext uri="{FF2B5EF4-FFF2-40B4-BE49-F238E27FC236}">
                  <a16:creationId xmlns:a16="http://schemas.microsoft.com/office/drawing/2014/main" id="{F4551506-9790-1853-369D-EA766C1AF194}"/>
                </a:ext>
              </a:extLst>
            </p:cNvPr>
            <p:cNvCxnSpPr>
              <a:cxnSpLocks/>
            </p:cNvCxnSpPr>
            <p:nvPr/>
          </p:nvCxnSpPr>
          <p:spPr>
            <a:xfrm flipV="1">
              <a:off x="3488788" y="3629021"/>
              <a:ext cx="3006211" cy="1465632"/>
            </a:xfrm>
            <a:prstGeom prst="line">
              <a:avLst/>
            </a:prstGeom>
            <a:ln w="31750">
              <a:solidFill>
                <a:srgbClr val="EE4639"/>
              </a:solidFill>
              <a:prstDash val="sysDash"/>
              <a:headEnd type="diamond"/>
              <a:tailEnd type="diamond"/>
            </a:ln>
            <a:effectLst/>
          </p:spPr>
          <p:style>
            <a:lnRef idx="2">
              <a:schemeClr val="accent1"/>
            </a:lnRef>
            <a:fillRef idx="0">
              <a:schemeClr val="accent1"/>
            </a:fillRef>
            <a:effectRef idx="1">
              <a:schemeClr val="accent1"/>
            </a:effectRef>
            <a:fontRef idx="minor">
              <a:schemeClr val="tx1"/>
            </a:fontRef>
          </p:style>
        </p:cxnSp>
        <p:cxnSp>
          <p:nvCxnSpPr>
            <p:cNvPr id="30" name="Conector recto 29">
              <a:extLst>
                <a:ext uri="{FF2B5EF4-FFF2-40B4-BE49-F238E27FC236}">
                  <a16:creationId xmlns:a16="http://schemas.microsoft.com/office/drawing/2014/main" id="{2BBE7933-B9DE-6219-D68F-A989481BAB8F}"/>
                </a:ext>
              </a:extLst>
            </p:cNvPr>
            <p:cNvCxnSpPr>
              <a:cxnSpLocks/>
            </p:cNvCxnSpPr>
            <p:nvPr/>
          </p:nvCxnSpPr>
          <p:spPr>
            <a:xfrm>
              <a:off x="3641188" y="3668210"/>
              <a:ext cx="2853811" cy="1426443"/>
            </a:xfrm>
            <a:prstGeom prst="line">
              <a:avLst/>
            </a:prstGeom>
            <a:ln w="31750">
              <a:solidFill>
                <a:srgbClr val="EE4639"/>
              </a:solidFill>
              <a:prstDash val="sysDash"/>
              <a:headEnd type="diamond"/>
              <a:tailEnd type="diamond"/>
            </a:ln>
            <a:effectLst/>
          </p:spPr>
          <p:style>
            <a:lnRef idx="2">
              <a:schemeClr val="accent1"/>
            </a:lnRef>
            <a:fillRef idx="0">
              <a:schemeClr val="accent1"/>
            </a:fillRef>
            <a:effectRef idx="1">
              <a:schemeClr val="accent1"/>
            </a:effectRef>
            <a:fontRef idx="minor">
              <a:schemeClr val="tx1"/>
            </a:fontRef>
          </p:style>
        </p:cxnSp>
        <p:sp>
          <p:nvSpPr>
            <p:cNvPr id="35" name="CuadroTexto 34">
              <a:extLst>
                <a:ext uri="{FF2B5EF4-FFF2-40B4-BE49-F238E27FC236}">
                  <a16:creationId xmlns:a16="http://schemas.microsoft.com/office/drawing/2014/main" id="{3648E361-7FB4-7CDC-5F67-D8420B79CE50}"/>
                </a:ext>
              </a:extLst>
            </p:cNvPr>
            <p:cNvSpPr txBox="1"/>
            <p:nvPr/>
          </p:nvSpPr>
          <p:spPr>
            <a:xfrm>
              <a:off x="4009482" y="4914404"/>
              <a:ext cx="1941172" cy="323165"/>
            </a:xfrm>
            <a:prstGeom prst="rect">
              <a:avLst/>
            </a:prstGeom>
            <a:noFill/>
          </p:spPr>
          <p:txBody>
            <a:bodyPr wrap="none" rtlCol="0">
              <a:spAutoFit/>
            </a:bodyPr>
            <a:lstStyle/>
            <a:p>
              <a:r>
                <a:rPr lang="es-ES" sz="1500" b="1" dirty="0"/>
                <a:t>Demanda Insatisfecha</a:t>
              </a:r>
              <a:endParaRPr lang="es-PE" sz="1500" b="1" dirty="0"/>
            </a:p>
          </p:txBody>
        </p:sp>
        <p:cxnSp>
          <p:nvCxnSpPr>
            <p:cNvPr id="37" name="Conector recto 36">
              <a:extLst>
                <a:ext uri="{FF2B5EF4-FFF2-40B4-BE49-F238E27FC236}">
                  <a16:creationId xmlns:a16="http://schemas.microsoft.com/office/drawing/2014/main" id="{36792BEF-C447-D14C-F859-21AD23A8809C}"/>
                </a:ext>
              </a:extLst>
            </p:cNvPr>
            <p:cNvCxnSpPr/>
            <p:nvPr/>
          </p:nvCxnSpPr>
          <p:spPr>
            <a:xfrm>
              <a:off x="3967917" y="4900336"/>
              <a:ext cx="2034475" cy="0"/>
            </a:xfrm>
            <a:prstGeom prst="line">
              <a:avLst/>
            </a:prstGeom>
            <a:ln>
              <a:solidFill>
                <a:srgbClr val="715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Conector recto 37">
              <a:extLst>
                <a:ext uri="{FF2B5EF4-FFF2-40B4-BE49-F238E27FC236}">
                  <a16:creationId xmlns:a16="http://schemas.microsoft.com/office/drawing/2014/main" id="{F969C291-2A08-151C-EFA3-B4B834ABBF6F}"/>
                </a:ext>
              </a:extLst>
            </p:cNvPr>
            <p:cNvCxnSpPr/>
            <p:nvPr/>
          </p:nvCxnSpPr>
          <p:spPr>
            <a:xfrm>
              <a:off x="3965569" y="3842916"/>
              <a:ext cx="2034475" cy="0"/>
            </a:xfrm>
            <a:prstGeom prst="line">
              <a:avLst/>
            </a:prstGeom>
            <a:ln>
              <a:solidFill>
                <a:srgbClr val="7150A0"/>
              </a:solidFill>
              <a:prstDash val="sysDash"/>
            </a:ln>
            <a:effectLst/>
          </p:spPr>
          <p:style>
            <a:lnRef idx="2">
              <a:schemeClr val="accent1"/>
            </a:lnRef>
            <a:fillRef idx="0">
              <a:schemeClr val="accent1"/>
            </a:fillRef>
            <a:effectRef idx="1">
              <a:schemeClr val="accent1"/>
            </a:effectRef>
            <a:fontRef idx="minor">
              <a:schemeClr val="tx1"/>
            </a:fontRef>
          </p:style>
        </p:cxnSp>
        <p:sp>
          <p:nvSpPr>
            <p:cNvPr id="39" name="CuadroTexto 38">
              <a:extLst>
                <a:ext uri="{FF2B5EF4-FFF2-40B4-BE49-F238E27FC236}">
                  <a16:creationId xmlns:a16="http://schemas.microsoft.com/office/drawing/2014/main" id="{B7BE0AD5-3979-D213-11E7-4425B554D3E7}"/>
                </a:ext>
              </a:extLst>
            </p:cNvPr>
            <p:cNvSpPr txBox="1"/>
            <p:nvPr/>
          </p:nvSpPr>
          <p:spPr>
            <a:xfrm>
              <a:off x="4176408" y="3439939"/>
              <a:ext cx="1492653" cy="323165"/>
            </a:xfrm>
            <a:prstGeom prst="rect">
              <a:avLst/>
            </a:prstGeom>
            <a:noFill/>
          </p:spPr>
          <p:txBody>
            <a:bodyPr wrap="none" rtlCol="0">
              <a:spAutoFit/>
            </a:bodyPr>
            <a:lstStyle/>
            <a:p>
              <a:r>
                <a:rPr lang="es-ES" sz="1500" b="1" dirty="0"/>
                <a:t>Exceso de oferta</a:t>
              </a:r>
              <a:endParaRPr lang="es-PE" sz="1500" b="1" dirty="0"/>
            </a:p>
          </p:txBody>
        </p:sp>
        <p:sp>
          <p:nvSpPr>
            <p:cNvPr id="40" name="Elipse 39">
              <a:extLst>
                <a:ext uri="{FF2B5EF4-FFF2-40B4-BE49-F238E27FC236}">
                  <a16:creationId xmlns:a16="http://schemas.microsoft.com/office/drawing/2014/main" id="{8E9D5CAD-48B3-AE57-02D4-375E0B0C55A4}"/>
                </a:ext>
              </a:extLst>
            </p:cNvPr>
            <p:cNvSpPr/>
            <p:nvPr/>
          </p:nvSpPr>
          <p:spPr>
            <a:xfrm>
              <a:off x="4922735" y="4294546"/>
              <a:ext cx="173085" cy="17357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cxnSp>
          <p:nvCxnSpPr>
            <p:cNvPr id="42" name="Conector recto de flecha 41">
              <a:extLst>
                <a:ext uri="{FF2B5EF4-FFF2-40B4-BE49-F238E27FC236}">
                  <a16:creationId xmlns:a16="http://schemas.microsoft.com/office/drawing/2014/main" id="{13FA07C3-F69B-C930-D003-E06786B8FCD0}"/>
                </a:ext>
              </a:extLst>
            </p:cNvPr>
            <p:cNvCxnSpPr/>
            <p:nvPr/>
          </p:nvCxnSpPr>
          <p:spPr>
            <a:xfrm flipH="1">
              <a:off x="5230906" y="4373993"/>
              <a:ext cx="1062318" cy="0"/>
            </a:xfrm>
            <a:prstGeom prst="straightConnector1">
              <a:avLst/>
            </a:prstGeom>
            <a:ln w="44450">
              <a:solidFill>
                <a:srgbClr val="00B1C2"/>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CuadroTexto 42">
              <a:extLst>
                <a:ext uri="{FF2B5EF4-FFF2-40B4-BE49-F238E27FC236}">
                  <a16:creationId xmlns:a16="http://schemas.microsoft.com/office/drawing/2014/main" id="{9BDA715A-94E9-54E5-6D49-051F2AF2E563}"/>
                </a:ext>
              </a:extLst>
            </p:cNvPr>
            <p:cNvSpPr txBox="1"/>
            <p:nvPr/>
          </p:nvSpPr>
          <p:spPr>
            <a:xfrm>
              <a:off x="6377367" y="4204761"/>
              <a:ext cx="1704249" cy="323165"/>
            </a:xfrm>
            <a:prstGeom prst="rect">
              <a:avLst/>
            </a:prstGeom>
            <a:noFill/>
          </p:spPr>
          <p:txBody>
            <a:bodyPr wrap="none" rtlCol="0">
              <a:spAutoFit/>
            </a:bodyPr>
            <a:lstStyle/>
            <a:p>
              <a:r>
                <a:rPr lang="es-ES" sz="1500" b="1" dirty="0"/>
                <a:t>Punto de Equilibrio</a:t>
              </a:r>
              <a:endParaRPr lang="es-PE" sz="1500" b="1" dirty="0"/>
            </a:p>
          </p:txBody>
        </p:sp>
      </p:grpSp>
      <p:sp>
        <p:nvSpPr>
          <p:cNvPr id="18" name="Rectangle 5">
            <a:extLst>
              <a:ext uri="{FF2B5EF4-FFF2-40B4-BE49-F238E27FC236}">
                <a16:creationId xmlns:a16="http://schemas.microsoft.com/office/drawing/2014/main" id="{30489EAF-B4AA-BB40-9681-BB17B3FBA7C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DEMANDA INSATISFECHA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418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632"/>
            <a:ext cx="5290460" cy="246221"/>
          </a:xfrm>
          <a:prstGeom prst="rect">
            <a:avLst/>
          </a:prstGeom>
        </p:spPr>
        <p:txBody>
          <a:bodyPr vert="horz" wrap="square" lIns="0" tIns="0" rIns="0" bIns="0" rtlCol="0">
            <a:spAutoFit/>
          </a:bodyPr>
          <a:lstStyle/>
          <a:p>
            <a:pPr marL="11725">
              <a:buSzPct val="100000"/>
              <a:tabLst>
                <a:tab pos="121285" algn="l"/>
              </a:tabLst>
            </a:pPr>
            <a:r>
              <a:rPr lang="es-PE" sz="1600" b="1" spc="-10" dirty="0">
                <a:solidFill>
                  <a:srgbClr val="262626"/>
                </a:solidFill>
                <a:cs typeface="Source Sans Pro"/>
              </a:rPr>
              <a:t>CAUSAS QUE OCASIONAN UNA DEMANDA INSATISFECHA</a:t>
            </a:r>
          </a:p>
        </p:txBody>
      </p:sp>
      <p:pic>
        <p:nvPicPr>
          <p:cNvPr id="7" name="Imagen 6">
            <a:extLst>
              <a:ext uri="{FF2B5EF4-FFF2-40B4-BE49-F238E27FC236}">
                <a16:creationId xmlns:a16="http://schemas.microsoft.com/office/drawing/2014/main" id="{FEBA5416-8C59-A9EB-A02C-D465026DDD26}"/>
              </a:ext>
            </a:extLst>
          </p:cNvPr>
          <p:cNvPicPr>
            <a:picLocks noChangeAspect="1"/>
          </p:cNvPicPr>
          <p:nvPr/>
        </p:nvPicPr>
        <p:blipFill rotWithShape="1">
          <a:blip r:embed="rId3"/>
          <a:srcRect t="12204" b="9812"/>
          <a:stretch/>
        </p:blipFill>
        <p:spPr>
          <a:xfrm>
            <a:off x="6132814" y="2635334"/>
            <a:ext cx="1521155" cy="1186252"/>
          </a:xfrm>
          <a:prstGeom prst="rect">
            <a:avLst/>
          </a:prstGeom>
        </p:spPr>
      </p:pic>
      <p:pic>
        <p:nvPicPr>
          <p:cNvPr id="20" name="Imagen 19">
            <a:extLst>
              <a:ext uri="{FF2B5EF4-FFF2-40B4-BE49-F238E27FC236}">
                <a16:creationId xmlns:a16="http://schemas.microsoft.com/office/drawing/2014/main" id="{B79B5588-916E-0322-95F3-86AA098F1E1F}"/>
              </a:ext>
            </a:extLst>
          </p:cNvPr>
          <p:cNvPicPr>
            <a:picLocks noChangeAspect="1"/>
          </p:cNvPicPr>
          <p:nvPr/>
        </p:nvPicPr>
        <p:blipFill rotWithShape="1">
          <a:blip r:embed="rId4"/>
          <a:srcRect b="11700"/>
          <a:stretch/>
        </p:blipFill>
        <p:spPr>
          <a:xfrm>
            <a:off x="5495352" y="1422079"/>
            <a:ext cx="1533873" cy="1105402"/>
          </a:xfrm>
          <a:prstGeom prst="rect">
            <a:avLst/>
          </a:prstGeom>
        </p:spPr>
      </p:pic>
      <p:pic>
        <p:nvPicPr>
          <p:cNvPr id="21" name="Imagen 20">
            <a:extLst>
              <a:ext uri="{FF2B5EF4-FFF2-40B4-BE49-F238E27FC236}">
                <a16:creationId xmlns:a16="http://schemas.microsoft.com/office/drawing/2014/main" id="{2CD531CB-7E29-E56B-76EE-7418F43A6A08}"/>
              </a:ext>
            </a:extLst>
          </p:cNvPr>
          <p:cNvPicPr>
            <a:picLocks noChangeAspect="1"/>
          </p:cNvPicPr>
          <p:nvPr/>
        </p:nvPicPr>
        <p:blipFill>
          <a:blip r:embed="rId5"/>
          <a:stretch>
            <a:fillRect/>
          </a:stretch>
        </p:blipFill>
        <p:spPr>
          <a:xfrm>
            <a:off x="5793698" y="4001898"/>
            <a:ext cx="1099694" cy="890647"/>
          </a:xfrm>
          <a:prstGeom prst="rect">
            <a:avLst/>
          </a:prstGeom>
        </p:spPr>
      </p:pic>
      <p:pic>
        <p:nvPicPr>
          <p:cNvPr id="22" name="Imagen 21">
            <a:extLst>
              <a:ext uri="{FF2B5EF4-FFF2-40B4-BE49-F238E27FC236}">
                <a16:creationId xmlns:a16="http://schemas.microsoft.com/office/drawing/2014/main" id="{B7B4A111-DAA7-87A6-7BA7-D4245CFD4929}"/>
              </a:ext>
            </a:extLst>
          </p:cNvPr>
          <p:cNvPicPr>
            <a:picLocks noChangeAspect="1"/>
          </p:cNvPicPr>
          <p:nvPr/>
        </p:nvPicPr>
        <p:blipFill>
          <a:blip r:embed="rId6"/>
          <a:stretch>
            <a:fillRect/>
          </a:stretch>
        </p:blipFill>
        <p:spPr>
          <a:xfrm>
            <a:off x="6916282" y="4049656"/>
            <a:ext cx="1323812" cy="795133"/>
          </a:xfrm>
          <a:prstGeom prst="rect">
            <a:avLst/>
          </a:prstGeom>
        </p:spPr>
      </p:pic>
      <p:sp>
        <p:nvSpPr>
          <p:cNvPr id="23" name="Rectangle 5">
            <a:extLst>
              <a:ext uri="{FF2B5EF4-FFF2-40B4-BE49-F238E27FC236}">
                <a16:creationId xmlns:a16="http://schemas.microsoft.com/office/drawing/2014/main" id="{BF6BAAA0-9333-B847-8030-B507A9F0C66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DEMANDA INSATISFECHA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4" name="Rectángulo redondeado 23">
            <a:extLst>
              <a:ext uri="{FF2B5EF4-FFF2-40B4-BE49-F238E27FC236}">
                <a16:creationId xmlns:a16="http://schemas.microsoft.com/office/drawing/2014/main" id="{6358EDB0-37F2-5248-BFED-86F66FF71AEA}"/>
              </a:ext>
            </a:extLst>
          </p:cNvPr>
          <p:cNvSpPr/>
          <p:nvPr/>
        </p:nvSpPr>
        <p:spPr>
          <a:xfrm>
            <a:off x="684213" y="1511817"/>
            <a:ext cx="4628274" cy="1015664"/>
          </a:xfrm>
          <a:prstGeom prst="roundRect">
            <a:avLst>
              <a:gd name="adj" fmla="val 11459"/>
            </a:avLst>
          </a:prstGeom>
          <a:solidFill>
            <a:srgbClr val="E3DCED"/>
          </a:solidFill>
          <a:ln w="3810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lIns="468000" tIns="72000" rIns="36000" rtlCol="0" anchor="t"/>
          <a:lstStyle/>
          <a:p>
            <a:pPr marL="4763">
              <a:lnSpc>
                <a:spcPts val="1580"/>
              </a:lnSpc>
            </a:pPr>
            <a:r>
              <a:rPr lang="es-ES_tradnl" sz="1300" b="1" dirty="0">
                <a:solidFill>
                  <a:srgbClr val="7150A0"/>
                </a:solidFill>
                <a:latin typeface="Calibri" charset="0"/>
                <a:cs typeface="Calibri" charset="0"/>
              </a:rPr>
              <a:t>FALTA DE CAPACIDAD INSTALADA</a:t>
            </a:r>
          </a:p>
          <a:p>
            <a:pPr>
              <a:lnSpc>
                <a:spcPts val="1580"/>
              </a:lnSpc>
            </a:pPr>
            <a:r>
              <a:rPr lang="es-ES_tradnl" sz="1300" dirty="0">
                <a:solidFill>
                  <a:schemeClr val="tx1"/>
                </a:solidFill>
                <a:latin typeface="Calibri" charset="0"/>
                <a:cs typeface="Calibri" charset="0"/>
              </a:rPr>
              <a:t>Es el caso de muchos países que no pueden producir todo lo que la demanda requiere y se necesita importar para resolver el problema. Ejemplo: trigo</a:t>
            </a:r>
          </a:p>
        </p:txBody>
      </p:sp>
      <p:sp>
        <p:nvSpPr>
          <p:cNvPr id="25" name="Acorde 5">
            <a:extLst>
              <a:ext uri="{FF2B5EF4-FFF2-40B4-BE49-F238E27FC236}">
                <a16:creationId xmlns:a16="http://schemas.microsoft.com/office/drawing/2014/main" id="{D647E4C0-F83F-9243-87B4-7C5E0CFD3937}"/>
              </a:ext>
            </a:extLst>
          </p:cNvPr>
          <p:cNvSpPr/>
          <p:nvPr/>
        </p:nvSpPr>
        <p:spPr>
          <a:xfrm rot="12600000">
            <a:off x="413421" y="1715222"/>
            <a:ext cx="673990" cy="654822"/>
          </a:xfrm>
          <a:prstGeom prst="chord">
            <a:avLst>
              <a:gd name="adj1" fmla="val 2700000"/>
              <a:gd name="adj2" fmla="val 15233344"/>
            </a:avLst>
          </a:prstGeom>
          <a:solidFill>
            <a:srgbClr val="715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26" name="CuadroTexto 25">
            <a:extLst>
              <a:ext uri="{FF2B5EF4-FFF2-40B4-BE49-F238E27FC236}">
                <a16:creationId xmlns:a16="http://schemas.microsoft.com/office/drawing/2014/main" id="{FC6043C8-E1AA-1144-AF25-3821C6FE66B5}"/>
              </a:ext>
            </a:extLst>
          </p:cNvPr>
          <p:cNvSpPr txBox="1"/>
          <p:nvPr/>
        </p:nvSpPr>
        <p:spPr>
          <a:xfrm>
            <a:off x="616222" y="1701180"/>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1</a:t>
            </a:r>
          </a:p>
        </p:txBody>
      </p:sp>
      <p:sp>
        <p:nvSpPr>
          <p:cNvPr id="27" name="Rectángulo redondeado 26">
            <a:extLst>
              <a:ext uri="{FF2B5EF4-FFF2-40B4-BE49-F238E27FC236}">
                <a16:creationId xmlns:a16="http://schemas.microsoft.com/office/drawing/2014/main" id="{24560A01-12B0-C348-BB6E-6FC2B9F40C55}"/>
              </a:ext>
            </a:extLst>
          </p:cNvPr>
          <p:cNvSpPr/>
          <p:nvPr/>
        </p:nvSpPr>
        <p:spPr>
          <a:xfrm>
            <a:off x="684212" y="2736318"/>
            <a:ext cx="4628273" cy="1015664"/>
          </a:xfrm>
          <a:prstGeom prst="roundRect">
            <a:avLst>
              <a:gd name="adj" fmla="val 11459"/>
            </a:avLst>
          </a:prstGeom>
          <a:solidFill>
            <a:srgbClr val="FFD7C1"/>
          </a:solidFill>
          <a:ln w="38100">
            <a:solidFill>
              <a:srgbClr val="FE7828"/>
            </a:solidFill>
          </a:ln>
        </p:spPr>
        <p:style>
          <a:lnRef idx="2">
            <a:schemeClr val="accent1">
              <a:shade val="50000"/>
            </a:schemeClr>
          </a:lnRef>
          <a:fillRef idx="1">
            <a:schemeClr val="accent1"/>
          </a:fillRef>
          <a:effectRef idx="0">
            <a:schemeClr val="accent1"/>
          </a:effectRef>
          <a:fontRef idx="minor">
            <a:schemeClr val="lt1"/>
          </a:fontRef>
        </p:style>
        <p:txBody>
          <a:bodyPr lIns="468000" tIns="72000" rIns="36000" rtlCol="0" anchor="t"/>
          <a:lstStyle/>
          <a:p>
            <a:pPr>
              <a:lnSpc>
                <a:spcPts val="1580"/>
              </a:lnSpc>
            </a:pPr>
            <a:r>
              <a:rPr lang="es-ES_tradnl" sz="1300" b="1" dirty="0">
                <a:solidFill>
                  <a:srgbClr val="FE7828"/>
                </a:solidFill>
                <a:latin typeface="Calibri" charset="0"/>
                <a:cs typeface="Calibri" charset="0"/>
              </a:rPr>
              <a:t>PROBLEMAS DE PRODUCCIÓN</a:t>
            </a:r>
          </a:p>
          <a:p>
            <a:pPr marL="4763">
              <a:lnSpc>
                <a:spcPts val="1580"/>
              </a:lnSpc>
            </a:pPr>
            <a:r>
              <a:rPr lang="es-ES_tradnl" sz="1300" dirty="0">
                <a:solidFill>
                  <a:schemeClr val="tx1"/>
                </a:solidFill>
                <a:latin typeface="Calibri" charset="0"/>
                <a:cs typeface="Calibri" charset="0"/>
              </a:rPr>
              <a:t>Es cuando el país no tiene la tecnología para competir y no produce el bien. En el Perú es el caso de los automóviles y de productos de tecnología.</a:t>
            </a:r>
          </a:p>
        </p:txBody>
      </p:sp>
      <p:sp>
        <p:nvSpPr>
          <p:cNvPr id="28" name="Acorde 5">
            <a:extLst>
              <a:ext uri="{FF2B5EF4-FFF2-40B4-BE49-F238E27FC236}">
                <a16:creationId xmlns:a16="http://schemas.microsoft.com/office/drawing/2014/main" id="{B480394D-8433-F140-9A50-2BDE475C0603}"/>
              </a:ext>
            </a:extLst>
          </p:cNvPr>
          <p:cNvSpPr/>
          <p:nvPr/>
        </p:nvSpPr>
        <p:spPr>
          <a:xfrm rot="12600000">
            <a:off x="413421" y="2939723"/>
            <a:ext cx="673990" cy="654822"/>
          </a:xfrm>
          <a:prstGeom prst="chord">
            <a:avLst>
              <a:gd name="adj1" fmla="val 2700000"/>
              <a:gd name="adj2" fmla="val 15233344"/>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29" name="CuadroTexto 28">
            <a:extLst>
              <a:ext uri="{FF2B5EF4-FFF2-40B4-BE49-F238E27FC236}">
                <a16:creationId xmlns:a16="http://schemas.microsoft.com/office/drawing/2014/main" id="{80CA863B-BD1D-4D4A-B585-6B897D7B7A99}"/>
              </a:ext>
            </a:extLst>
          </p:cNvPr>
          <p:cNvSpPr txBox="1"/>
          <p:nvPr/>
        </p:nvSpPr>
        <p:spPr>
          <a:xfrm>
            <a:off x="616222" y="2925681"/>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2</a:t>
            </a:r>
          </a:p>
        </p:txBody>
      </p:sp>
      <p:sp>
        <p:nvSpPr>
          <p:cNvPr id="30" name="Rectángulo redondeado 29">
            <a:extLst>
              <a:ext uri="{FF2B5EF4-FFF2-40B4-BE49-F238E27FC236}">
                <a16:creationId xmlns:a16="http://schemas.microsoft.com/office/drawing/2014/main" id="{1D75986C-402C-8140-9160-E77E129FC84D}"/>
              </a:ext>
            </a:extLst>
          </p:cNvPr>
          <p:cNvSpPr/>
          <p:nvPr/>
        </p:nvSpPr>
        <p:spPr>
          <a:xfrm>
            <a:off x="684212" y="3965511"/>
            <a:ext cx="4628273" cy="1117594"/>
          </a:xfrm>
          <a:prstGeom prst="roundRect">
            <a:avLst>
              <a:gd name="adj" fmla="val 11459"/>
            </a:avLst>
          </a:prstGeom>
          <a:solidFill>
            <a:srgbClr val="D1EFF4"/>
          </a:solidFill>
          <a:ln w="38100">
            <a:solidFill>
              <a:srgbClr val="00B1C2"/>
            </a:solidFill>
          </a:ln>
        </p:spPr>
        <p:style>
          <a:lnRef idx="2">
            <a:schemeClr val="accent1">
              <a:shade val="50000"/>
            </a:schemeClr>
          </a:lnRef>
          <a:fillRef idx="1">
            <a:schemeClr val="accent1"/>
          </a:fillRef>
          <a:effectRef idx="0">
            <a:schemeClr val="accent1"/>
          </a:effectRef>
          <a:fontRef idx="minor">
            <a:schemeClr val="lt1"/>
          </a:fontRef>
        </p:style>
        <p:txBody>
          <a:bodyPr lIns="468000" tIns="180000" rIns="36000" rtlCol="0" anchor="t"/>
          <a:lstStyle/>
          <a:p>
            <a:pPr>
              <a:lnSpc>
                <a:spcPts val="1580"/>
              </a:lnSpc>
            </a:pPr>
            <a:r>
              <a:rPr lang="es-ES_tradnl" sz="1300" b="1" dirty="0">
                <a:solidFill>
                  <a:srgbClr val="00B1C2"/>
                </a:solidFill>
                <a:latin typeface="Calibri" charset="0"/>
                <a:cs typeface="Calibri" charset="0"/>
              </a:rPr>
              <a:t>ESTRATEGIAS DE </a:t>
            </a:r>
            <a:r>
              <a:rPr lang="es-ES_tradnl" sz="1300" b="1" i="1" dirty="0">
                <a:solidFill>
                  <a:srgbClr val="00B1C2"/>
                </a:solidFill>
                <a:latin typeface="Calibri" charset="0"/>
                <a:cs typeface="Calibri" charset="0"/>
              </a:rPr>
              <a:t>MARKETING </a:t>
            </a:r>
            <a:r>
              <a:rPr lang="es-ES_tradnl" sz="1300" b="1" dirty="0">
                <a:solidFill>
                  <a:srgbClr val="00B1C2"/>
                </a:solidFill>
                <a:latin typeface="Calibri" charset="0"/>
                <a:cs typeface="Calibri" charset="0"/>
              </a:rPr>
              <a:t>DEFICIENTES</a:t>
            </a:r>
          </a:p>
          <a:p>
            <a:pPr marL="4763">
              <a:lnSpc>
                <a:spcPts val="1580"/>
              </a:lnSpc>
            </a:pPr>
            <a:r>
              <a:rPr lang="es-ES_tradnl" sz="1300" dirty="0">
                <a:solidFill>
                  <a:schemeClr val="tx1"/>
                </a:solidFill>
                <a:latin typeface="Calibri" charset="0"/>
                <a:cs typeface="Calibri" charset="0"/>
              </a:rPr>
              <a:t>Es cuando la oferta no cumple con las expectativas de la demanda. No se ha logrado capturar la necesidad adecuadamente.</a:t>
            </a:r>
          </a:p>
        </p:txBody>
      </p:sp>
      <p:sp>
        <p:nvSpPr>
          <p:cNvPr id="31" name="Acorde 5">
            <a:extLst>
              <a:ext uri="{FF2B5EF4-FFF2-40B4-BE49-F238E27FC236}">
                <a16:creationId xmlns:a16="http://schemas.microsoft.com/office/drawing/2014/main" id="{8085DEFF-9C45-3644-BEC0-FA87B7F17CC0}"/>
              </a:ext>
            </a:extLst>
          </p:cNvPr>
          <p:cNvSpPr/>
          <p:nvPr/>
        </p:nvSpPr>
        <p:spPr>
          <a:xfrm rot="12600000">
            <a:off x="413421" y="4212500"/>
            <a:ext cx="673990" cy="654822"/>
          </a:xfrm>
          <a:prstGeom prst="chord">
            <a:avLst>
              <a:gd name="adj1" fmla="val 2700000"/>
              <a:gd name="adj2" fmla="val 1523334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charset="0"/>
              <a:ea typeface="Calibri" charset="0"/>
              <a:cs typeface="Calibri" charset="0"/>
            </a:endParaRPr>
          </a:p>
        </p:txBody>
      </p:sp>
      <p:sp>
        <p:nvSpPr>
          <p:cNvPr id="32" name="CuadroTexto 31">
            <a:extLst>
              <a:ext uri="{FF2B5EF4-FFF2-40B4-BE49-F238E27FC236}">
                <a16:creationId xmlns:a16="http://schemas.microsoft.com/office/drawing/2014/main" id="{DC954E80-8495-C441-84FB-AA3D60566BB0}"/>
              </a:ext>
            </a:extLst>
          </p:cNvPr>
          <p:cNvSpPr txBox="1"/>
          <p:nvPr/>
        </p:nvSpPr>
        <p:spPr>
          <a:xfrm>
            <a:off x="616222" y="4198458"/>
            <a:ext cx="370681" cy="646331"/>
          </a:xfrm>
          <a:prstGeom prst="rect">
            <a:avLst/>
          </a:prstGeom>
          <a:noFill/>
        </p:spPr>
        <p:txBody>
          <a:bodyPr wrap="square" rtlCol="0">
            <a:spAutoFit/>
          </a:bodyPr>
          <a:lstStyle/>
          <a:p>
            <a:r>
              <a:rPr lang="es-ES_tradnl" sz="3600" b="1" dirty="0">
                <a:solidFill>
                  <a:schemeClr val="bg1"/>
                </a:solidFill>
                <a:latin typeface="Calibri" charset="0"/>
                <a:ea typeface="Calibri" charset="0"/>
                <a:cs typeface="Calibri" charset="0"/>
              </a:rPr>
              <a:t>3</a:t>
            </a:r>
          </a:p>
        </p:txBody>
      </p:sp>
      <p:pic>
        <p:nvPicPr>
          <p:cNvPr id="4" name="Imagen 3">
            <a:extLst>
              <a:ext uri="{FF2B5EF4-FFF2-40B4-BE49-F238E27FC236}">
                <a16:creationId xmlns:a16="http://schemas.microsoft.com/office/drawing/2014/main" id="{24FB32E8-FE92-8647-8F7B-2F63446DACE0}"/>
              </a:ext>
            </a:extLst>
          </p:cNvPr>
          <p:cNvPicPr>
            <a:picLocks noChangeAspect="1"/>
          </p:cNvPicPr>
          <p:nvPr/>
        </p:nvPicPr>
        <p:blipFill>
          <a:blip r:embed="rId7"/>
          <a:stretch>
            <a:fillRect/>
          </a:stretch>
        </p:blipFill>
        <p:spPr>
          <a:xfrm>
            <a:off x="7047858" y="1604403"/>
            <a:ext cx="1411929" cy="802861"/>
          </a:xfrm>
          <a:prstGeom prst="rect">
            <a:avLst/>
          </a:prstGeom>
        </p:spPr>
      </p:pic>
    </p:spTree>
    <p:extLst>
      <p:ext uri="{BB962C8B-B14F-4D97-AF65-F5344CB8AC3E}">
        <p14:creationId xmlns:p14="http://schemas.microsoft.com/office/powerpoint/2010/main" val="317418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3808"/>
            <a:ext cx="8057892" cy="815608"/>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SE CONSIDERA UNA OPORTUNIDAD</a:t>
            </a:r>
          </a:p>
          <a:p>
            <a:pPr marL="11725">
              <a:buSzPct val="100000"/>
              <a:tabLst>
                <a:tab pos="121285" algn="l"/>
              </a:tabLst>
            </a:pPr>
            <a:r>
              <a:rPr lang="es-ES" sz="1600" spc="-10" dirty="0">
                <a:solidFill>
                  <a:srgbClr val="262626"/>
                </a:solidFill>
                <a:cs typeface="Source Sans Pro"/>
              </a:rPr>
              <a:t>La demanda insatisfecha se considera una oportunidad, pues representan negocios potenciales que se pueden desarrollar para cubrir esta demanda.</a:t>
            </a:r>
            <a:endParaRPr lang="es-PE" sz="1600" spc="-10" dirty="0">
              <a:solidFill>
                <a:srgbClr val="262626"/>
              </a:solidFill>
              <a:cs typeface="Source Sans Pro"/>
            </a:endParaRPr>
          </a:p>
        </p:txBody>
      </p:sp>
      <p:sp>
        <p:nvSpPr>
          <p:cNvPr id="2" name="Elipse 1">
            <a:extLst>
              <a:ext uri="{FF2B5EF4-FFF2-40B4-BE49-F238E27FC236}">
                <a16:creationId xmlns:a16="http://schemas.microsoft.com/office/drawing/2014/main" id="{3AA27631-2548-96FC-6C12-42556E913BF3}"/>
              </a:ext>
            </a:extLst>
          </p:cNvPr>
          <p:cNvSpPr/>
          <p:nvPr/>
        </p:nvSpPr>
        <p:spPr>
          <a:xfrm>
            <a:off x="1116105" y="2062499"/>
            <a:ext cx="1737583" cy="1692007"/>
          </a:xfrm>
          <a:prstGeom prst="ellipse">
            <a:avLst/>
          </a:prstGeom>
          <a:solidFill>
            <a:srgbClr val="92C14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2200" b="1" dirty="0">
                <a:solidFill>
                  <a:schemeClr val="bg1"/>
                </a:solidFill>
              </a:rPr>
              <a:t>10 kg/ hab./año</a:t>
            </a:r>
          </a:p>
        </p:txBody>
      </p:sp>
      <p:sp>
        <p:nvSpPr>
          <p:cNvPr id="10" name="CuadroTexto 9">
            <a:extLst>
              <a:ext uri="{FF2B5EF4-FFF2-40B4-BE49-F238E27FC236}">
                <a16:creationId xmlns:a16="http://schemas.microsoft.com/office/drawing/2014/main" id="{C870F139-7E3D-3836-D63D-1487BAEB9FFD}"/>
              </a:ext>
            </a:extLst>
          </p:cNvPr>
          <p:cNvSpPr txBox="1"/>
          <p:nvPr/>
        </p:nvSpPr>
        <p:spPr>
          <a:xfrm>
            <a:off x="898046" y="3889718"/>
            <a:ext cx="1955642" cy="1200329"/>
          </a:xfrm>
          <a:prstGeom prst="rect">
            <a:avLst/>
          </a:prstGeom>
          <a:noFill/>
        </p:spPr>
        <p:txBody>
          <a:bodyPr wrap="square" lIns="0" tIns="0" rIns="0" bIns="0" rtlCol="0">
            <a:spAutoFit/>
          </a:bodyPr>
          <a:lstStyle/>
          <a:p>
            <a:pPr algn="ctr"/>
            <a:r>
              <a:rPr lang="es-ES_tradnl" sz="1300" b="1" dirty="0">
                <a:solidFill>
                  <a:srgbClr val="92C14E"/>
                </a:solidFill>
              </a:rPr>
              <a:t>YOGURT</a:t>
            </a:r>
            <a:br>
              <a:rPr lang="es-ES_tradnl" sz="1300" b="1" dirty="0">
                <a:solidFill>
                  <a:srgbClr val="15BDAE"/>
                </a:solidFill>
              </a:rPr>
            </a:br>
            <a:r>
              <a:rPr lang="es-ES_tradnl" sz="1300" dirty="0"/>
              <a:t>10 kg/hab./año es el consumo de yogurt en los países desarrollados y en Perú apenas llegamos a </a:t>
            </a:r>
            <a:br>
              <a:rPr lang="es-ES_tradnl" sz="1300" dirty="0"/>
            </a:br>
            <a:r>
              <a:rPr lang="es-ES_tradnl" sz="1300" dirty="0"/>
              <a:t>0.48 kg/hab./año</a:t>
            </a:r>
          </a:p>
        </p:txBody>
      </p:sp>
      <p:sp>
        <p:nvSpPr>
          <p:cNvPr id="11" name="CuadroTexto 10">
            <a:extLst>
              <a:ext uri="{FF2B5EF4-FFF2-40B4-BE49-F238E27FC236}">
                <a16:creationId xmlns:a16="http://schemas.microsoft.com/office/drawing/2014/main" id="{C61A3AA7-E8C9-F225-5DB4-30517184BD65}"/>
              </a:ext>
            </a:extLst>
          </p:cNvPr>
          <p:cNvSpPr txBox="1"/>
          <p:nvPr/>
        </p:nvSpPr>
        <p:spPr>
          <a:xfrm>
            <a:off x="3774766" y="3789690"/>
            <a:ext cx="1594468" cy="1400383"/>
          </a:xfrm>
          <a:prstGeom prst="rect">
            <a:avLst/>
          </a:prstGeom>
          <a:noFill/>
        </p:spPr>
        <p:txBody>
          <a:bodyPr wrap="square" lIns="0" tIns="0" rIns="0" bIns="0" rtlCol="0">
            <a:spAutoFit/>
          </a:bodyPr>
          <a:lstStyle/>
          <a:p>
            <a:pPr algn="ctr"/>
            <a:r>
              <a:rPr lang="es-ES_tradnl" sz="1300" b="1" dirty="0">
                <a:solidFill>
                  <a:srgbClr val="EE4639"/>
                </a:solidFill>
              </a:rPr>
              <a:t>LECHE</a:t>
            </a:r>
            <a:br>
              <a:rPr lang="es-ES_tradnl" sz="1300" b="1" dirty="0">
                <a:solidFill>
                  <a:srgbClr val="15BDAE"/>
                </a:solidFill>
              </a:rPr>
            </a:br>
            <a:r>
              <a:rPr lang="es-ES_tradnl" sz="1300" dirty="0"/>
              <a:t>120 kg/hab./año es el consumo mínimo recomendado por la FAO. En el Perú estamos en 45 kg/hab./año</a:t>
            </a:r>
          </a:p>
        </p:txBody>
      </p:sp>
      <p:sp>
        <p:nvSpPr>
          <p:cNvPr id="12" name="CuadroTexto 11">
            <a:extLst>
              <a:ext uri="{FF2B5EF4-FFF2-40B4-BE49-F238E27FC236}">
                <a16:creationId xmlns:a16="http://schemas.microsoft.com/office/drawing/2014/main" id="{BC7487FF-6488-409E-E5BD-55350CBBFF94}"/>
              </a:ext>
            </a:extLst>
          </p:cNvPr>
          <p:cNvSpPr txBox="1"/>
          <p:nvPr/>
        </p:nvSpPr>
        <p:spPr>
          <a:xfrm>
            <a:off x="6003799" y="3889718"/>
            <a:ext cx="1594468" cy="1200329"/>
          </a:xfrm>
          <a:prstGeom prst="rect">
            <a:avLst/>
          </a:prstGeom>
          <a:noFill/>
        </p:spPr>
        <p:txBody>
          <a:bodyPr wrap="square" lIns="0" tIns="0" rIns="0" bIns="0" rtlCol="0">
            <a:spAutoFit/>
          </a:bodyPr>
          <a:lstStyle/>
          <a:p>
            <a:pPr algn="ctr"/>
            <a:r>
              <a:rPr lang="es-ES_tradnl" sz="1300" b="1" dirty="0">
                <a:solidFill>
                  <a:srgbClr val="7150A0"/>
                </a:solidFill>
              </a:rPr>
              <a:t>CAFÉ</a:t>
            </a:r>
            <a:br>
              <a:rPr lang="es-ES_tradnl" sz="1300" b="1" dirty="0">
                <a:solidFill>
                  <a:srgbClr val="15BDAE"/>
                </a:solidFill>
              </a:rPr>
            </a:br>
            <a:r>
              <a:rPr lang="es-ES_tradnl" sz="1300" dirty="0"/>
              <a:t>950 gramos es el consumo per cápita CPC en Perú. En países desarrollados llega hasta 6 kg. </a:t>
            </a:r>
          </a:p>
        </p:txBody>
      </p:sp>
      <p:sp>
        <p:nvSpPr>
          <p:cNvPr id="13" name="Rectangle 5">
            <a:extLst>
              <a:ext uri="{FF2B5EF4-FFF2-40B4-BE49-F238E27FC236}">
                <a16:creationId xmlns:a16="http://schemas.microsoft.com/office/drawing/2014/main" id="{E844A30F-4EB4-E949-82F9-D33827A0819F}"/>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DEMANDA INSATISFECHA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4" name="Elipse 13">
            <a:extLst>
              <a:ext uri="{FF2B5EF4-FFF2-40B4-BE49-F238E27FC236}">
                <a16:creationId xmlns:a16="http://schemas.microsoft.com/office/drawing/2014/main" id="{05B2B101-2BB1-344D-B3FF-1A51996EF980}"/>
              </a:ext>
            </a:extLst>
          </p:cNvPr>
          <p:cNvSpPr/>
          <p:nvPr/>
        </p:nvSpPr>
        <p:spPr>
          <a:xfrm>
            <a:off x="3808519" y="2114045"/>
            <a:ext cx="1526961" cy="1486910"/>
          </a:xfrm>
          <a:prstGeom prst="ellipse">
            <a:avLst/>
          </a:prstGeom>
          <a:solidFill>
            <a:srgbClr val="EE463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2000" b="1" dirty="0">
                <a:solidFill>
                  <a:schemeClr val="bg1"/>
                </a:solidFill>
              </a:rPr>
              <a:t>120 kg/ hab./año</a:t>
            </a:r>
          </a:p>
        </p:txBody>
      </p:sp>
      <p:sp>
        <p:nvSpPr>
          <p:cNvPr id="15" name="Elipse 14">
            <a:extLst>
              <a:ext uri="{FF2B5EF4-FFF2-40B4-BE49-F238E27FC236}">
                <a16:creationId xmlns:a16="http://schemas.microsoft.com/office/drawing/2014/main" id="{78E2B695-9FD1-F34D-8223-BF3AF926D17A}"/>
              </a:ext>
            </a:extLst>
          </p:cNvPr>
          <p:cNvSpPr/>
          <p:nvPr/>
        </p:nvSpPr>
        <p:spPr>
          <a:xfrm>
            <a:off x="6205683" y="2277765"/>
            <a:ext cx="1190701" cy="1159470"/>
          </a:xfrm>
          <a:prstGeom prst="ellipse">
            <a:avLst/>
          </a:prstGeom>
          <a:solidFill>
            <a:srgbClr val="7150A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b="1" dirty="0">
                <a:solidFill>
                  <a:schemeClr val="bg1"/>
                </a:solidFill>
              </a:rPr>
              <a:t>950 gramos</a:t>
            </a:r>
          </a:p>
        </p:txBody>
      </p:sp>
    </p:spTree>
    <p:extLst>
      <p:ext uri="{BB962C8B-B14F-4D97-AF65-F5344CB8AC3E}">
        <p14:creationId xmlns:p14="http://schemas.microsoft.com/office/powerpoint/2010/main" val="152566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50" fill="hold"/>
                                        <p:tgtEl>
                                          <p:spTgt spid="2"/>
                                        </p:tgtEl>
                                      </p:cBhvr>
                                      <p:by x="150000" y="150000"/>
                                    </p:animScale>
                                  </p:childTnLst>
                                </p:cTn>
                              </p:par>
                            </p:childTnLst>
                          </p:cTn>
                        </p:par>
                        <p:par>
                          <p:cTn id="7" fill="hold">
                            <p:stCondLst>
                              <p:cond delay="250"/>
                            </p:stCondLst>
                            <p:childTnLst>
                              <p:par>
                                <p:cTn id="8" presetID="6" presetClass="emph" presetSubtype="0" fill="hold" grpId="0" nodeType="afterEffect">
                                  <p:stCondLst>
                                    <p:cond delay="0"/>
                                  </p:stCondLst>
                                  <p:childTnLst>
                                    <p:animScale>
                                      <p:cBhvr>
                                        <p:cTn id="9" dur="250" fill="hold"/>
                                        <p:tgtEl>
                                          <p:spTgt spid="14"/>
                                        </p:tgtEl>
                                      </p:cBhvr>
                                      <p:by x="150000" y="150000"/>
                                    </p:animScale>
                                  </p:childTnLst>
                                </p:cTn>
                              </p:par>
                            </p:childTnLst>
                          </p:cTn>
                        </p:par>
                        <p:par>
                          <p:cTn id="10" fill="hold">
                            <p:stCondLst>
                              <p:cond delay="500"/>
                            </p:stCondLst>
                            <p:childTnLst>
                              <p:par>
                                <p:cTn id="11" presetID="6" presetClass="emph" presetSubtype="0" fill="hold" grpId="0" nodeType="afterEffect">
                                  <p:stCondLst>
                                    <p:cond delay="0"/>
                                  </p:stCondLst>
                                  <p:childTnLst>
                                    <p:animScale>
                                      <p:cBhvr>
                                        <p:cTn id="12" dur="25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9CE422B-9362-954F-AFBC-6A3F295DC9B6}"/>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0CE905EF-054D-9545-A837-3BA3C7B8E0D5}"/>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SOBRE </a:t>
            </a:r>
            <a:r>
              <a:rPr lang="es-PE" sz="2800" i="1" dirty="0">
                <a:solidFill>
                  <a:schemeClr val="bg1"/>
                </a:solidFill>
                <a:latin typeface="Graphik Regular" charset="0"/>
                <a:ea typeface="Graphik Regular" charset="0"/>
                <a:cs typeface="Graphik Regular" charset="0"/>
              </a:rPr>
              <a:t>STOCK</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LA DEMANDA</a:t>
            </a:r>
          </a:p>
        </p:txBody>
      </p:sp>
      <p:pic>
        <p:nvPicPr>
          <p:cNvPr id="8" name="Imagen 7">
            <a:extLst>
              <a:ext uri="{FF2B5EF4-FFF2-40B4-BE49-F238E27FC236}">
                <a16:creationId xmlns:a16="http://schemas.microsoft.com/office/drawing/2014/main" id="{0174AFE5-3B10-4641-866C-A57E00DF531C}"/>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1668473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7677917"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cs typeface="Source Sans Pro"/>
              </a:rPr>
              <a:t>¿QUÉ ES EL EXCESO DE INVENTARIOS?</a:t>
            </a:r>
            <a:endParaRPr lang="es-PE" sz="1600" spc="-10" dirty="0">
              <a:cs typeface="Source Sans Pro"/>
            </a:endParaRPr>
          </a:p>
          <a:p>
            <a:pPr marL="11725">
              <a:buSzPct val="100000"/>
              <a:tabLst>
                <a:tab pos="121285" algn="l"/>
              </a:tabLst>
            </a:pPr>
            <a:r>
              <a:rPr lang="es-ES" sz="1600" spc="-10" dirty="0">
                <a:cs typeface="Source Sans Pro"/>
              </a:rPr>
              <a:t>El exceso de inventarios o sobre </a:t>
            </a:r>
            <a:r>
              <a:rPr lang="es-ES" sz="1600" i="1" spc="-10" dirty="0">
                <a:cs typeface="Source Sans Pro"/>
              </a:rPr>
              <a:t>stock</a:t>
            </a:r>
            <a:r>
              <a:rPr lang="es-ES" sz="1600" spc="-10" dirty="0">
                <a:cs typeface="Source Sans Pro"/>
              </a:rPr>
              <a:t> es la acumulación de inventarios que no se requieren, se encuentran en el almacén y pueden ser utilizados con muy poco movimiento en el futuro.</a:t>
            </a:r>
          </a:p>
          <a:p>
            <a:pPr marL="11725">
              <a:buSzPct val="100000"/>
              <a:tabLst>
                <a:tab pos="121285" algn="l"/>
              </a:tabLst>
            </a:pPr>
            <a:endParaRPr lang="es-ES" sz="1600" spc="-10" dirty="0">
              <a:cs typeface="Source Sans Pro"/>
            </a:endParaRPr>
          </a:p>
          <a:p>
            <a:pPr marL="11725">
              <a:buSzPct val="100000"/>
              <a:tabLst>
                <a:tab pos="121285" algn="l"/>
              </a:tabLst>
            </a:pPr>
            <a:r>
              <a:rPr lang="es-PE" sz="1600" b="1" spc="-6" dirty="0">
                <a:solidFill>
                  <a:srgbClr val="00B1C2"/>
                </a:solidFill>
                <a:ea typeface="Arial" charset="0"/>
                <a:cs typeface="Arial" charset="0"/>
              </a:rPr>
              <a:t>Se debe a varios razones:</a:t>
            </a:r>
          </a:p>
        </p:txBody>
      </p:sp>
      <p:sp>
        <p:nvSpPr>
          <p:cNvPr id="16" name="Rectangle 5">
            <a:extLst>
              <a:ext uri="{FF2B5EF4-FFF2-40B4-BE49-F238E27FC236}">
                <a16:creationId xmlns:a16="http://schemas.microsoft.com/office/drawing/2014/main" id="{11746B04-3DAB-DC42-8A4C-A09F1999D97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SOBRE </a:t>
            </a:r>
            <a:r>
              <a:rPr lang="en-US" sz="1000" i="1" dirty="0">
                <a:solidFill>
                  <a:schemeClr val="bg1">
                    <a:lumMod val="65000"/>
                  </a:schemeClr>
                </a:solidFill>
                <a:latin typeface="Calibri" panose="020F0502020204030204" pitchFamily="34" charset="0"/>
                <a:cs typeface="Calibri" panose="020F0502020204030204" pitchFamily="34" charset="0"/>
              </a:rPr>
              <a:t>STOCK</a:t>
            </a:r>
            <a:r>
              <a:rPr lang="en-US" sz="1000" dirty="0">
                <a:solidFill>
                  <a:schemeClr val="bg1">
                    <a:lumMod val="65000"/>
                  </a:schemeClr>
                </a:solidFill>
                <a:latin typeface="Calibri" panose="020F0502020204030204" pitchFamily="34" charset="0"/>
                <a:cs typeface="Calibri" panose="020F0502020204030204" pitchFamily="34" charset="0"/>
              </a:rPr>
              <a:t>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7" name="Rectángulo redondeado 16">
            <a:extLst>
              <a:ext uri="{FF2B5EF4-FFF2-40B4-BE49-F238E27FC236}">
                <a16:creationId xmlns:a16="http://schemas.microsoft.com/office/drawing/2014/main" id="{D47D5628-3FD3-534D-98DF-7D3FD4E502B4}"/>
              </a:ext>
            </a:extLst>
          </p:cNvPr>
          <p:cNvSpPr/>
          <p:nvPr/>
        </p:nvSpPr>
        <p:spPr>
          <a:xfrm>
            <a:off x="5638366" y="2422790"/>
            <a:ext cx="1973019" cy="2643885"/>
          </a:xfrm>
          <a:prstGeom prst="roundRect">
            <a:avLst>
              <a:gd name="adj" fmla="val 6597"/>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300" b="1" dirty="0">
                <a:solidFill>
                  <a:schemeClr val="bg1"/>
                </a:solidFill>
                <a:latin typeface="Calibri" charset="0"/>
                <a:ea typeface="Calibri" charset="0"/>
                <a:cs typeface="Calibri" charset="0"/>
              </a:rPr>
              <a:t>TERCERA RAZÓN</a:t>
            </a:r>
          </a:p>
          <a:p>
            <a:pPr marL="138113" indent="-133350" defTabSz="577850">
              <a:buClr>
                <a:schemeClr val="bg1"/>
              </a:buClr>
              <a:buFont typeface="Arial" panose="020B0604020202020204" pitchFamily="34" charset="0"/>
              <a:buChar char="•"/>
            </a:pPr>
            <a:r>
              <a:rPr lang="es-ES" sz="1300" dirty="0">
                <a:solidFill>
                  <a:schemeClr val="bg1"/>
                </a:solidFill>
                <a:latin typeface="Calibri" charset="0"/>
                <a:cs typeface="Calibri" charset="0"/>
              </a:rPr>
              <a:t>La utilización de políticas de inventarios que perjudican a la empresa al crear inventario con muy poco movimiento e innecesario.</a:t>
            </a:r>
          </a:p>
        </p:txBody>
      </p:sp>
      <p:sp>
        <p:nvSpPr>
          <p:cNvPr id="18" name="Elipse 17">
            <a:extLst>
              <a:ext uri="{FF2B5EF4-FFF2-40B4-BE49-F238E27FC236}">
                <a16:creationId xmlns:a16="http://schemas.microsoft.com/office/drawing/2014/main" id="{81A30F56-570F-914C-A0A4-0FD63708E43C}"/>
              </a:ext>
            </a:extLst>
          </p:cNvPr>
          <p:cNvSpPr/>
          <p:nvPr/>
        </p:nvSpPr>
        <p:spPr>
          <a:xfrm>
            <a:off x="5484553" y="3555816"/>
            <a:ext cx="395709" cy="376075"/>
          </a:xfrm>
          <a:prstGeom prst="ellipse">
            <a:avLst/>
          </a:prstGeom>
          <a:solidFill>
            <a:srgbClr val="C73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19" name="Elipse 18">
            <a:extLst>
              <a:ext uri="{FF2B5EF4-FFF2-40B4-BE49-F238E27FC236}">
                <a16:creationId xmlns:a16="http://schemas.microsoft.com/office/drawing/2014/main" id="{45961331-D0E7-6742-9FA1-FC082B1BC1D0}"/>
              </a:ext>
            </a:extLst>
          </p:cNvPr>
          <p:cNvSpPr/>
          <p:nvPr/>
        </p:nvSpPr>
        <p:spPr>
          <a:xfrm>
            <a:off x="5420788" y="3541942"/>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0" name="Triángulo 19">
            <a:extLst>
              <a:ext uri="{FF2B5EF4-FFF2-40B4-BE49-F238E27FC236}">
                <a16:creationId xmlns:a16="http://schemas.microsoft.com/office/drawing/2014/main" id="{C3EB5C9B-B3CC-354C-A189-815CE6F62FD2}"/>
              </a:ext>
            </a:extLst>
          </p:cNvPr>
          <p:cNvSpPr/>
          <p:nvPr/>
        </p:nvSpPr>
        <p:spPr>
          <a:xfrm rot="5400000">
            <a:off x="5604560" y="3682663"/>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1" name="Rectángulo redondeado 20">
            <a:extLst>
              <a:ext uri="{FF2B5EF4-FFF2-40B4-BE49-F238E27FC236}">
                <a16:creationId xmlns:a16="http://schemas.microsoft.com/office/drawing/2014/main" id="{242FEAF0-3296-A341-95C7-B426D892FF0C}"/>
              </a:ext>
            </a:extLst>
          </p:cNvPr>
          <p:cNvSpPr/>
          <p:nvPr/>
        </p:nvSpPr>
        <p:spPr>
          <a:xfrm>
            <a:off x="3576682" y="2422790"/>
            <a:ext cx="1973019" cy="2643885"/>
          </a:xfrm>
          <a:prstGeom prst="roundRect">
            <a:avLst>
              <a:gd name="adj" fmla="val 6758"/>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300" b="1" dirty="0">
                <a:solidFill>
                  <a:schemeClr val="bg1"/>
                </a:solidFill>
                <a:latin typeface="Calibri" charset="0"/>
                <a:ea typeface="Calibri" charset="0"/>
                <a:cs typeface="Calibri" charset="0"/>
              </a:rPr>
              <a:t>SEGUNDA RAZÓN</a:t>
            </a:r>
          </a:p>
          <a:p>
            <a:pPr marL="138113" indent="-133350" defTabSz="577850">
              <a:buClr>
                <a:schemeClr val="bg1"/>
              </a:buClr>
              <a:buFont typeface="Arial" panose="020B0604020202020204" pitchFamily="34" charset="0"/>
              <a:buChar char="•"/>
            </a:pPr>
            <a:r>
              <a:rPr lang="es-ES" sz="1200" dirty="0">
                <a:solidFill>
                  <a:schemeClr val="bg1"/>
                </a:solidFill>
                <a:latin typeface="Calibri" charset="0"/>
                <a:cs typeface="Calibri" charset="0"/>
              </a:rPr>
              <a:t>La compra en tamaños de lote muy grandes y esto lo realiza el área de compras aprovechando descuentos por cantidad de los proveedores, pero perjudicando a la compañía en su rentabilidad.</a:t>
            </a:r>
          </a:p>
        </p:txBody>
      </p:sp>
      <p:sp>
        <p:nvSpPr>
          <p:cNvPr id="22" name="Elipse 21">
            <a:extLst>
              <a:ext uri="{FF2B5EF4-FFF2-40B4-BE49-F238E27FC236}">
                <a16:creationId xmlns:a16="http://schemas.microsoft.com/office/drawing/2014/main" id="{690BDA85-462C-3A40-9495-BDC5A85C6126}"/>
              </a:ext>
            </a:extLst>
          </p:cNvPr>
          <p:cNvSpPr/>
          <p:nvPr/>
        </p:nvSpPr>
        <p:spPr>
          <a:xfrm>
            <a:off x="3427254" y="3555816"/>
            <a:ext cx="395709" cy="376075"/>
          </a:xfrm>
          <a:prstGeom prst="ellipse">
            <a:avLst/>
          </a:prstGeom>
          <a:solidFill>
            <a:srgbClr val="5E4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3" name="Elipse 22">
            <a:extLst>
              <a:ext uri="{FF2B5EF4-FFF2-40B4-BE49-F238E27FC236}">
                <a16:creationId xmlns:a16="http://schemas.microsoft.com/office/drawing/2014/main" id="{15414080-BD36-E14D-8CCB-2A3BF9B425C9}"/>
              </a:ext>
            </a:extLst>
          </p:cNvPr>
          <p:cNvSpPr/>
          <p:nvPr/>
        </p:nvSpPr>
        <p:spPr>
          <a:xfrm>
            <a:off x="3363488" y="3541942"/>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4" name="Triángulo 23">
            <a:extLst>
              <a:ext uri="{FF2B5EF4-FFF2-40B4-BE49-F238E27FC236}">
                <a16:creationId xmlns:a16="http://schemas.microsoft.com/office/drawing/2014/main" id="{BB4B3794-781B-3942-B729-98472C4DB65E}"/>
              </a:ext>
            </a:extLst>
          </p:cNvPr>
          <p:cNvSpPr/>
          <p:nvPr/>
        </p:nvSpPr>
        <p:spPr>
          <a:xfrm rot="5400000">
            <a:off x="3547261" y="3682663"/>
            <a:ext cx="186870" cy="122381"/>
          </a:xfrm>
          <a:prstGeom prst="triangle">
            <a:avLst/>
          </a:prstGeom>
          <a:solidFill>
            <a:srgbClr val="714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5" name="Rectángulo redondeado 24">
            <a:extLst>
              <a:ext uri="{FF2B5EF4-FFF2-40B4-BE49-F238E27FC236}">
                <a16:creationId xmlns:a16="http://schemas.microsoft.com/office/drawing/2014/main" id="{B4E0D5B8-73E1-8947-BB8C-1AEA84D596EB}"/>
              </a:ext>
            </a:extLst>
          </p:cNvPr>
          <p:cNvSpPr/>
          <p:nvPr/>
        </p:nvSpPr>
        <p:spPr>
          <a:xfrm>
            <a:off x="1514999" y="2422790"/>
            <a:ext cx="1973019" cy="2643885"/>
          </a:xfrm>
          <a:prstGeom prst="roundRect">
            <a:avLst>
              <a:gd name="adj" fmla="val 6597"/>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lstStyle/>
          <a:p>
            <a:pPr marL="4763" lvl="0" defTabSz="666750">
              <a:lnSpc>
                <a:spcPct val="90000"/>
              </a:lnSpc>
              <a:spcAft>
                <a:spcPts val="1200"/>
              </a:spcAft>
              <a:buClr>
                <a:schemeClr val="bg1"/>
              </a:buClr>
            </a:pPr>
            <a:r>
              <a:rPr lang="es-PE" sz="1300" b="1" dirty="0">
                <a:solidFill>
                  <a:schemeClr val="bg1"/>
                </a:solidFill>
                <a:latin typeface="Calibri" charset="0"/>
                <a:ea typeface="Calibri" charset="0"/>
                <a:cs typeface="Calibri" charset="0"/>
              </a:rPr>
              <a:t>PRIMERA RAZÓN</a:t>
            </a:r>
          </a:p>
          <a:p>
            <a:pPr marL="138113" indent="-133350" defTabSz="577850">
              <a:buClr>
                <a:schemeClr val="bg1"/>
              </a:buClr>
              <a:buFont typeface="Arial" panose="020B0604020202020204" pitchFamily="34" charset="0"/>
              <a:buChar char="•"/>
            </a:pPr>
            <a:r>
              <a:rPr lang="es-ES" sz="1300" dirty="0">
                <a:solidFill>
                  <a:schemeClr val="bg1"/>
                </a:solidFill>
                <a:latin typeface="Calibri" charset="0"/>
                <a:cs typeface="Calibri" charset="0"/>
              </a:rPr>
              <a:t>La principal es una mala planificación de la demanda que proyecta productos que no serán vendidos.</a:t>
            </a:r>
            <a:endParaRPr lang="es-ES_tradnl" sz="1300" dirty="0">
              <a:solidFill>
                <a:schemeClr val="bg1"/>
              </a:solidFill>
              <a:latin typeface="Calibri" charset="0"/>
              <a:cs typeface="Calibri" charset="0"/>
            </a:endParaRPr>
          </a:p>
        </p:txBody>
      </p:sp>
      <p:sp>
        <p:nvSpPr>
          <p:cNvPr id="26" name="Elipse 25">
            <a:extLst>
              <a:ext uri="{FF2B5EF4-FFF2-40B4-BE49-F238E27FC236}">
                <a16:creationId xmlns:a16="http://schemas.microsoft.com/office/drawing/2014/main" id="{18EBBE26-C7A3-8E47-B1F9-4DDF26A7AE6F}"/>
              </a:ext>
            </a:extLst>
          </p:cNvPr>
          <p:cNvSpPr/>
          <p:nvPr/>
        </p:nvSpPr>
        <p:spPr>
          <a:xfrm>
            <a:off x="1355323" y="3555816"/>
            <a:ext cx="395709" cy="376075"/>
          </a:xfrm>
          <a:prstGeom prst="ellipse">
            <a:avLst/>
          </a:prstGeom>
          <a:solidFill>
            <a:srgbClr val="C45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7" name="Elipse 26">
            <a:extLst>
              <a:ext uri="{FF2B5EF4-FFF2-40B4-BE49-F238E27FC236}">
                <a16:creationId xmlns:a16="http://schemas.microsoft.com/office/drawing/2014/main" id="{311DE3D2-AD87-814A-A569-2E6D9B0E4AA7}"/>
              </a:ext>
            </a:extLst>
          </p:cNvPr>
          <p:cNvSpPr/>
          <p:nvPr/>
        </p:nvSpPr>
        <p:spPr>
          <a:xfrm>
            <a:off x="1291558" y="3541942"/>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28" name="Triángulo 27">
            <a:extLst>
              <a:ext uri="{FF2B5EF4-FFF2-40B4-BE49-F238E27FC236}">
                <a16:creationId xmlns:a16="http://schemas.microsoft.com/office/drawing/2014/main" id="{8D4F879A-05A1-FD40-B7C9-57C543F014C7}"/>
              </a:ext>
            </a:extLst>
          </p:cNvPr>
          <p:cNvSpPr/>
          <p:nvPr/>
        </p:nvSpPr>
        <p:spPr>
          <a:xfrm rot="5400000">
            <a:off x="1475331" y="3682663"/>
            <a:ext cx="186870" cy="122381"/>
          </a:xfrm>
          <a:prstGeom prst="triangle">
            <a:avLst/>
          </a:prstGeom>
          <a:solidFill>
            <a:srgbClr val="FE7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Tree>
    <p:extLst>
      <p:ext uri="{BB962C8B-B14F-4D97-AF65-F5344CB8AC3E}">
        <p14:creationId xmlns:p14="http://schemas.microsoft.com/office/powerpoint/2010/main" val="1828658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7677917" cy="1800493"/>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¿QUÉ ES EL EXCESO DE INVENTARIOS?</a:t>
            </a:r>
            <a:endParaRPr lang="es-PE" sz="1600"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El mejor indicador es el de </a:t>
            </a:r>
            <a:r>
              <a:rPr lang="es-ES" sz="1600" b="1" spc="-10" dirty="0">
                <a:solidFill>
                  <a:srgbClr val="262626"/>
                </a:solidFill>
                <a:cs typeface="Source Sans Pro"/>
              </a:rPr>
              <a:t>rotación de inventarios</a:t>
            </a:r>
            <a:r>
              <a:rPr lang="es-ES" sz="1600" spc="-10" dirty="0">
                <a:solidFill>
                  <a:srgbClr val="262626"/>
                </a:solidFill>
                <a:cs typeface="Source Sans Pro"/>
              </a:rPr>
              <a:t>, que mide el ritmo de consumo del inventario. Una rotación de 12 al año significa que el inventario se compra y agota en 30 días. Lo ideal es tener inventarios con alta rotación, esto demuestra eficiencia y agilidad en la empresa y incrementa su rentabilidad. </a:t>
            </a:r>
          </a:p>
          <a:p>
            <a:pPr marL="11725">
              <a:buSzPct val="100000"/>
              <a:tabLst>
                <a:tab pos="121285" algn="l"/>
              </a:tabLst>
            </a:pPr>
            <a:endParaRPr lang="es-ES" sz="1600" spc="-10" dirty="0">
              <a:solidFill>
                <a:srgbClr val="262626"/>
              </a:solidFill>
              <a:cs typeface="Source Sans Pro"/>
            </a:endParaRPr>
          </a:p>
          <a:p>
            <a:pPr marL="11725">
              <a:buSzPct val="100000"/>
              <a:tabLst>
                <a:tab pos="121285" algn="l"/>
              </a:tabLst>
            </a:pPr>
            <a:r>
              <a:rPr lang="es-PE" sz="1600" b="1" spc="-10" dirty="0">
                <a:solidFill>
                  <a:srgbClr val="262626"/>
                </a:solidFill>
                <a:cs typeface="Source Sans Pro"/>
              </a:rPr>
              <a:t>EL EXCESO DEL INVENTARIO OCULTA MUCHOS PROBLEMAS</a:t>
            </a:r>
            <a:endParaRPr lang="es-PE" sz="1600" spc="-10" dirty="0">
              <a:solidFill>
                <a:srgbClr val="262626"/>
              </a:solidFill>
              <a:cs typeface="Source Sans Pro"/>
            </a:endParaRPr>
          </a:p>
        </p:txBody>
      </p:sp>
      <p:pic>
        <p:nvPicPr>
          <p:cNvPr id="2" name="Imagen 1">
            <a:extLst>
              <a:ext uri="{FF2B5EF4-FFF2-40B4-BE49-F238E27FC236}">
                <a16:creationId xmlns:a16="http://schemas.microsoft.com/office/drawing/2014/main" id="{2FD2AE0C-54AE-443A-AACD-370D8B368295}"/>
              </a:ext>
            </a:extLst>
          </p:cNvPr>
          <p:cNvPicPr>
            <a:picLocks noChangeAspect="1"/>
          </p:cNvPicPr>
          <p:nvPr/>
        </p:nvPicPr>
        <p:blipFill>
          <a:blip r:embed="rId3"/>
          <a:stretch>
            <a:fillRect/>
          </a:stretch>
        </p:blipFill>
        <p:spPr>
          <a:xfrm>
            <a:off x="3028356" y="2949752"/>
            <a:ext cx="3087287" cy="2284236"/>
          </a:xfrm>
          <a:prstGeom prst="rect">
            <a:avLst/>
          </a:prstGeom>
        </p:spPr>
      </p:pic>
      <p:sp>
        <p:nvSpPr>
          <p:cNvPr id="6" name="Rectangle 5">
            <a:extLst>
              <a:ext uri="{FF2B5EF4-FFF2-40B4-BE49-F238E27FC236}">
                <a16:creationId xmlns:a16="http://schemas.microsoft.com/office/drawing/2014/main" id="{1E0F3A6B-624A-0841-8C95-05E7C308409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SOBRE </a:t>
            </a:r>
            <a:r>
              <a:rPr lang="en-US" sz="1000" i="1" dirty="0">
                <a:solidFill>
                  <a:schemeClr val="bg1">
                    <a:lumMod val="65000"/>
                  </a:schemeClr>
                </a:solidFill>
                <a:latin typeface="Calibri" panose="020F0502020204030204" pitchFamily="34" charset="0"/>
                <a:cs typeface="Calibri" panose="020F0502020204030204" pitchFamily="34" charset="0"/>
              </a:rPr>
              <a:t>STOCK</a:t>
            </a:r>
            <a:r>
              <a:rPr lang="en-US" sz="1000" dirty="0">
                <a:solidFill>
                  <a:schemeClr val="bg1">
                    <a:lumMod val="65000"/>
                  </a:schemeClr>
                </a:solidFill>
                <a:latin typeface="Calibri" panose="020F0502020204030204" pitchFamily="34" charset="0"/>
                <a:cs typeface="Calibri" panose="020F0502020204030204" pitchFamily="34" charset="0"/>
              </a:rPr>
              <a:t>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039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C07F843-52D3-4135-88CE-94804B8CD2FE}"/>
              </a:ext>
            </a:extLst>
          </p:cNvPr>
          <p:cNvPicPr>
            <a:picLocks noChangeAspect="1"/>
          </p:cNvPicPr>
          <p:nvPr/>
        </p:nvPicPr>
        <p:blipFill>
          <a:blip r:embed="rId4"/>
          <a:stretch>
            <a:fillRect/>
          </a:stretch>
        </p:blipFill>
        <p:spPr>
          <a:xfrm>
            <a:off x="1228510" y="3238238"/>
            <a:ext cx="3838165" cy="1188410"/>
          </a:xfrm>
          <a:prstGeom prst="rect">
            <a:avLst/>
          </a:prstGeom>
        </p:spPr>
      </p:pic>
      <p:sp>
        <p:nvSpPr>
          <p:cNvPr id="8" name="Rectángulo 7">
            <a:extLst>
              <a:ext uri="{FF2B5EF4-FFF2-40B4-BE49-F238E27FC236}">
                <a16:creationId xmlns:a16="http://schemas.microsoft.com/office/drawing/2014/main" id="{1EE82143-6027-6A44-B82E-F5CC695DF258}"/>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object 7">
            <a:extLst>
              <a:ext uri="{FF2B5EF4-FFF2-40B4-BE49-F238E27FC236}">
                <a16:creationId xmlns:a16="http://schemas.microsoft.com/office/drawing/2014/main" id="{1D8333B8-CA02-634A-8D3B-9F61E117E77A}"/>
              </a:ext>
            </a:extLst>
          </p:cNvPr>
          <p:cNvSpPr txBox="1"/>
          <p:nvPr/>
        </p:nvSpPr>
        <p:spPr>
          <a:xfrm>
            <a:off x="1282298" y="918372"/>
            <a:ext cx="5521727" cy="2154436"/>
          </a:xfrm>
          <a:prstGeom prst="rect">
            <a:avLst/>
          </a:prstGeom>
        </p:spPr>
        <p:txBody>
          <a:bodyPr vert="horz" wrap="square" lIns="0" tIns="0" rIns="0" bIns="0" rtlCol="0">
            <a:spAutoFit/>
          </a:bodyPr>
          <a:lstStyle/>
          <a:p>
            <a:pPr marL="11725">
              <a:buSzPts val="1800"/>
              <a:tabLst>
                <a:tab pos="121285" algn="l"/>
              </a:tabLst>
            </a:pPr>
            <a:r>
              <a:rPr lang="es-PE" sz="1400" dirty="0">
                <a:solidFill>
                  <a:srgbClr val="262626"/>
                </a:solidFill>
                <a:latin typeface="Calibri"/>
                <a:cs typeface="Calibri"/>
              </a:rPr>
              <a:t>Desde la década del 1980 cuando comenzó la globalización, no existía mucha preocupación por este proceso. Muchos mercados eran cerrados, concentrados a países o regiones. De pronto se empezaron a comercializar productos de todo el mundo y la historia cambió para siempre.</a:t>
            </a:r>
          </a:p>
          <a:p>
            <a:pPr marL="11725" indent="-168275">
              <a:buSzPts val="1800"/>
              <a:buFont typeface="Arial"/>
              <a:buChar char="•"/>
              <a:tabLst>
                <a:tab pos="121285" algn="l"/>
              </a:tabLst>
            </a:pPr>
            <a:endParaRPr lang="es-PE" sz="1400" dirty="0">
              <a:solidFill>
                <a:srgbClr val="262626"/>
              </a:solidFill>
              <a:latin typeface="Calibri"/>
              <a:cs typeface="Calibri"/>
            </a:endParaRPr>
          </a:p>
          <a:p>
            <a:pPr marL="11725">
              <a:buSzPts val="1800"/>
              <a:tabLst>
                <a:tab pos="121285" algn="l"/>
              </a:tabLst>
            </a:pPr>
            <a:r>
              <a:rPr lang="es-PE" sz="1400" dirty="0">
                <a:solidFill>
                  <a:srgbClr val="262626"/>
                </a:solidFill>
                <a:latin typeface="Calibri"/>
                <a:cs typeface="Calibri"/>
              </a:rPr>
              <a:t>Antes de la globalización, el proceso de pronósticos estaba insertado en otro proceso. El responsable del pronóstico o plan de demanda era ventas o </a:t>
            </a:r>
            <a:r>
              <a:rPr lang="es-PE" sz="1400" i="1" dirty="0">
                <a:solidFill>
                  <a:srgbClr val="262626"/>
                </a:solidFill>
                <a:latin typeface="Calibri"/>
                <a:cs typeface="Calibri"/>
              </a:rPr>
              <a:t>marketing</a:t>
            </a:r>
            <a:r>
              <a:rPr lang="es-PE" sz="1400" dirty="0">
                <a:solidFill>
                  <a:srgbClr val="262626"/>
                </a:solidFill>
                <a:latin typeface="Calibri"/>
                <a:cs typeface="Calibri"/>
              </a:rPr>
              <a:t>, en otros casos era logística o producción. Recién a partir de 1980 comienza el interés por crear un área dedicada exclusivamente a analizar y crear los pronósticos o planes de demanda.</a:t>
            </a:r>
          </a:p>
        </p:txBody>
      </p:sp>
      <p:pic>
        <p:nvPicPr>
          <p:cNvPr id="10" name="Imagen 9">
            <a:extLst>
              <a:ext uri="{FF2B5EF4-FFF2-40B4-BE49-F238E27FC236}">
                <a16:creationId xmlns:a16="http://schemas.microsoft.com/office/drawing/2014/main" id="{2587F04E-1E3E-AB42-8CFE-04A6E3AD3436}"/>
              </a:ext>
            </a:extLst>
          </p:cNvPr>
          <p:cNvPicPr>
            <a:picLocks noChangeAspect="1"/>
          </p:cNvPicPr>
          <p:nvPr/>
        </p:nvPicPr>
        <p:blipFill>
          <a:blip r:embed="rId5"/>
          <a:stretch>
            <a:fillRect/>
          </a:stretch>
        </p:blipFill>
        <p:spPr>
          <a:xfrm>
            <a:off x="1010839" y="954885"/>
            <a:ext cx="117851" cy="121369"/>
          </a:xfrm>
          <a:prstGeom prst="rect">
            <a:avLst/>
          </a:prstGeom>
        </p:spPr>
      </p:pic>
      <p:pic>
        <p:nvPicPr>
          <p:cNvPr id="11" name="Imagen 10">
            <a:extLst>
              <a:ext uri="{FF2B5EF4-FFF2-40B4-BE49-F238E27FC236}">
                <a16:creationId xmlns:a16="http://schemas.microsoft.com/office/drawing/2014/main" id="{22EB50EE-47E8-194B-85AD-5555655521D2}"/>
              </a:ext>
            </a:extLst>
          </p:cNvPr>
          <p:cNvPicPr>
            <a:picLocks noChangeAspect="1"/>
          </p:cNvPicPr>
          <p:nvPr/>
        </p:nvPicPr>
        <p:blipFill>
          <a:blip r:embed="rId6">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2" name="Rectángulo 11">
            <a:extLst>
              <a:ext uri="{FF2B5EF4-FFF2-40B4-BE49-F238E27FC236}">
                <a16:creationId xmlns:a16="http://schemas.microsoft.com/office/drawing/2014/main" id="{7E5C77E4-A270-974E-8DD2-733B5E4533D1}"/>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3" name="Rectangle 5">
            <a:extLst>
              <a:ext uri="{FF2B5EF4-FFF2-40B4-BE49-F238E27FC236}">
                <a16:creationId xmlns:a16="http://schemas.microsoft.com/office/drawing/2014/main" id="{299DD2A4-C7B5-374E-888C-39742324AB8F}"/>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5" name="Imagen 14">
            <a:extLst>
              <a:ext uri="{FF2B5EF4-FFF2-40B4-BE49-F238E27FC236}">
                <a16:creationId xmlns:a16="http://schemas.microsoft.com/office/drawing/2014/main" id="{211564E5-8594-0A44-BF01-0C1872E8C0F0}"/>
              </a:ext>
            </a:extLst>
          </p:cNvPr>
          <p:cNvPicPr>
            <a:picLocks noChangeAspect="1"/>
          </p:cNvPicPr>
          <p:nvPr/>
        </p:nvPicPr>
        <p:blipFill>
          <a:blip r:embed="rId5"/>
          <a:stretch>
            <a:fillRect/>
          </a:stretch>
        </p:blipFill>
        <p:spPr>
          <a:xfrm>
            <a:off x="1010839" y="2017203"/>
            <a:ext cx="117851" cy="121369"/>
          </a:xfrm>
          <a:prstGeom prst="rect">
            <a:avLst/>
          </a:prstGeom>
        </p:spPr>
      </p:pic>
    </p:spTree>
    <p:custDataLst>
      <p:tags r:id="rId1"/>
    </p:custDataLst>
    <p:extLst>
      <p:ext uri="{BB962C8B-B14F-4D97-AF65-F5344CB8AC3E}">
        <p14:creationId xmlns:p14="http://schemas.microsoft.com/office/powerpoint/2010/main" val="3012154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7" y="910856"/>
            <a:ext cx="8085517" cy="1246495"/>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cs typeface="Source Sans Pro"/>
              </a:rPr>
              <a:t>PROBLEMAS QUE OCASIONA EL EXCESO DE INVENTARIOS</a:t>
            </a:r>
            <a:endParaRPr lang="es-PE" sz="1600" spc="-10" dirty="0">
              <a:cs typeface="Source Sans Pro"/>
            </a:endParaRPr>
          </a:p>
          <a:p>
            <a:pPr marL="11725">
              <a:buSzPct val="100000"/>
              <a:tabLst>
                <a:tab pos="121285" algn="l"/>
              </a:tabLst>
            </a:pPr>
            <a:r>
              <a:rPr lang="es-ES" sz="1500" spc="-10" dirty="0">
                <a:cs typeface="Source Sans Pro"/>
              </a:rPr>
              <a:t>El sobre </a:t>
            </a:r>
            <a:r>
              <a:rPr lang="es-ES" sz="1500" i="1" spc="-10" dirty="0">
                <a:cs typeface="Source Sans Pro"/>
              </a:rPr>
              <a:t>stock</a:t>
            </a:r>
            <a:r>
              <a:rPr lang="es-ES" sz="1500" spc="-10" dirty="0">
                <a:cs typeface="Source Sans Pro"/>
              </a:rPr>
              <a:t> es una situación que se presenta cuando el nivel de materiales, bienes, productos, artículos, subproductos o materiales recuperados que están en poder de una empresa, supera excesivamente los índices de demanda, lo cual provoca un evidente desajuste en las dinámicas de producción del negocio. Algunos problemas principales de un exceso de inventario son los siguientes:</a:t>
            </a:r>
          </a:p>
        </p:txBody>
      </p:sp>
      <p:sp>
        <p:nvSpPr>
          <p:cNvPr id="15" name="Rectangle 5">
            <a:extLst>
              <a:ext uri="{FF2B5EF4-FFF2-40B4-BE49-F238E27FC236}">
                <a16:creationId xmlns:a16="http://schemas.microsoft.com/office/drawing/2014/main" id="{8505CE76-968C-5D49-93C1-0401CBE4E75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SOBRE </a:t>
            </a:r>
            <a:r>
              <a:rPr lang="en-US" sz="1000" i="1" dirty="0">
                <a:solidFill>
                  <a:schemeClr val="bg1">
                    <a:lumMod val="65000"/>
                  </a:schemeClr>
                </a:solidFill>
                <a:latin typeface="Calibri" panose="020F0502020204030204" pitchFamily="34" charset="0"/>
                <a:cs typeface="Calibri" panose="020F0502020204030204" pitchFamily="34" charset="0"/>
              </a:rPr>
              <a:t>STOCK</a:t>
            </a:r>
            <a:r>
              <a:rPr lang="en-US" sz="1000" dirty="0">
                <a:solidFill>
                  <a:schemeClr val="bg1">
                    <a:lumMod val="65000"/>
                  </a:schemeClr>
                </a:solidFill>
                <a:latin typeface="Calibri" panose="020F0502020204030204" pitchFamily="34" charset="0"/>
                <a:cs typeface="Calibri" panose="020F0502020204030204" pitchFamily="34" charset="0"/>
              </a:rPr>
              <a:t>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6" name="Rectángulo 15">
            <a:extLst>
              <a:ext uri="{FF2B5EF4-FFF2-40B4-BE49-F238E27FC236}">
                <a16:creationId xmlns:a16="http://schemas.microsoft.com/office/drawing/2014/main" id="{CDAFFBC8-84CD-2742-951D-FD63AB122854}"/>
              </a:ext>
            </a:extLst>
          </p:cNvPr>
          <p:cNvSpPr/>
          <p:nvPr/>
        </p:nvSpPr>
        <p:spPr>
          <a:xfrm>
            <a:off x="1315906" y="2500299"/>
            <a:ext cx="6553927" cy="430887"/>
          </a:xfrm>
          <a:prstGeom prst="rect">
            <a:avLst/>
          </a:prstGeom>
        </p:spPr>
        <p:txBody>
          <a:bodyPr wrap="square" lIns="0" tIns="0" rIns="0" bIns="0">
            <a:spAutoFit/>
          </a:bodyPr>
          <a:lstStyle/>
          <a:p>
            <a:pPr marL="5953"/>
            <a:r>
              <a:rPr lang="es-ES" sz="1400" dirty="0">
                <a:latin typeface="Calibri" charset="0"/>
                <a:cs typeface="Calibri" charset="0"/>
              </a:rPr>
              <a:t>El capital inmovilizado en los almacenes. Este capital de dinero puede tardar meses en convertirse en ventas e ingresar al sistema económico de la empresa.</a:t>
            </a:r>
            <a:endParaRPr lang="es-ES_tradnl" sz="1400" dirty="0">
              <a:latin typeface="Calibri" charset="0"/>
              <a:cs typeface="Calibri" charset="0"/>
            </a:endParaRPr>
          </a:p>
        </p:txBody>
      </p:sp>
      <p:sp>
        <p:nvSpPr>
          <p:cNvPr id="17" name="Rectángulo 16">
            <a:extLst>
              <a:ext uri="{FF2B5EF4-FFF2-40B4-BE49-F238E27FC236}">
                <a16:creationId xmlns:a16="http://schemas.microsoft.com/office/drawing/2014/main" id="{C421FC7D-04FC-8F46-83B8-963D18108C21}"/>
              </a:ext>
            </a:extLst>
          </p:cNvPr>
          <p:cNvSpPr/>
          <p:nvPr/>
        </p:nvSpPr>
        <p:spPr>
          <a:xfrm>
            <a:off x="511342" y="2402253"/>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01</a:t>
            </a:r>
            <a:endParaRPr lang="es-PE" sz="2800" b="1" dirty="0">
              <a:solidFill>
                <a:srgbClr val="7150A0"/>
              </a:solidFill>
              <a:latin typeface="Calibri" charset="0"/>
              <a:ea typeface="Calibri" charset="0"/>
              <a:cs typeface="Calibri" charset="0"/>
            </a:endParaRPr>
          </a:p>
        </p:txBody>
      </p:sp>
      <p:cxnSp>
        <p:nvCxnSpPr>
          <p:cNvPr id="18" name="Conector recto 17">
            <a:extLst>
              <a:ext uri="{FF2B5EF4-FFF2-40B4-BE49-F238E27FC236}">
                <a16:creationId xmlns:a16="http://schemas.microsoft.com/office/drawing/2014/main" id="{58E8705F-B8A1-B643-A8D9-ED784508EF61}"/>
              </a:ext>
            </a:extLst>
          </p:cNvPr>
          <p:cNvCxnSpPr>
            <a:cxnSpLocks/>
            <a:stCxn id="31" idx="4"/>
            <a:endCxn id="27" idx="0"/>
          </p:cNvCxnSpPr>
          <p:nvPr/>
        </p:nvCxnSpPr>
        <p:spPr>
          <a:xfrm>
            <a:off x="1101505" y="2624046"/>
            <a:ext cx="1" cy="1278342"/>
          </a:xfrm>
          <a:prstGeom prst="line">
            <a:avLst/>
          </a:prstGeom>
          <a:ln w="12700">
            <a:solidFill>
              <a:srgbClr val="808799"/>
            </a:solidFill>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9091CB96-16FF-FB42-B19A-6F039CD1F48D}"/>
              </a:ext>
            </a:extLst>
          </p:cNvPr>
          <p:cNvSpPr/>
          <p:nvPr/>
        </p:nvSpPr>
        <p:spPr>
          <a:xfrm>
            <a:off x="511342" y="3064833"/>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02</a:t>
            </a:r>
            <a:endParaRPr lang="es-PE" sz="2800" b="1" dirty="0">
              <a:solidFill>
                <a:srgbClr val="7150A0"/>
              </a:solidFill>
              <a:latin typeface="Calibri" charset="0"/>
              <a:ea typeface="Calibri" charset="0"/>
              <a:cs typeface="Calibri" charset="0"/>
            </a:endParaRPr>
          </a:p>
        </p:txBody>
      </p:sp>
      <p:sp>
        <p:nvSpPr>
          <p:cNvPr id="20" name="Rectángulo 19">
            <a:extLst>
              <a:ext uri="{FF2B5EF4-FFF2-40B4-BE49-F238E27FC236}">
                <a16:creationId xmlns:a16="http://schemas.microsoft.com/office/drawing/2014/main" id="{4AACD670-AA00-0643-9E02-8747CAD3C8A0}"/>
              </a:ext>
            </a:extLst>
          </p:cNvPr>
          <p:cNvSpPr/>
          <p:nvPr/>
        </p:nvSpPr>
        <p:spPr>
          <a:xfrm>
            <a:off x="511342" y="3793546"/>
            <a:ext cx="400819" cy="430887"/>
          </a:xfrm>
          <a:prstGeom prst="rect">
            <a:avLst/>
          </a:prstGeom>
          <a:noFill/>
        </p:spPr>
        <p:txBody>
          <a:bodyPr wrap="square" lIns="0" tIns="0" rIns="0" bIns="0">
            <a:spAutoFit/>
          </a:bodyPr>
          <a:lstStyle/>
          <a:p>
            <a:pPr algn="ctr"/>
            <a:r>
              <a:rPr lang="es-ES" sz="28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21" name="Rectángulo 20">
            <a:extLst>
              <a:ext uri="{FF2B5EF4-FFF2-40B4-BE49-F238E27FC236}">
                <a16:creationId xmlns:a16="http://schemas.microsoft.com/office/drawing/2014/main" id="{1E13B9B4-ABA2-4042-B925-9851042249C0}"/>
              </a:ext>
            </a:extLst>
          </p:cNvPr>
          <p:cNvSpPr/>
          <p:nvPr/>
        </p:nvSpPr>
        <p:spPr>
          <a:xfrm>
            <a:off x="1315906" y="3168936"/>
            <a:ext cx="6471475" cy="430887"/>
          </a:xfrm>
          <a:prstGeom prst="rect">
            <a:avLst/>
          </a:prstGeom>
        </p:spPr>
        <p:txBody>
          <a:bodyPr wrap="square" lIns="0" tIns="0" rIns="0" bIns="0">
            <a:spAutoFit/>
          </a:bodyPr>
          <a:lstStyle/>
          <a:p>
            <a:pPr marL="5953">
              <a:buSzPct val="100000"/>
              <a:tabLst>
                <a:tab pos="121285" algn="l"/>
              </a:tabLst>
            </a:pPr>
            <a:r>
              <a:rPr lang="es-ES" sz="1400" dirty="0">
                <a:latin typeface="Calibri" charset="0"/>
                <a:cs typeface="Calibri" charset="0"/>
              </a:rPr>
              <a:t>Este problema genera un desbalance y el endeudamiento con dinero a un costo mayor lo que genera un impacto en la rentabilidad.</a:t>
            </a:r>
          </a:p>
        </p:txBody>
      </p:sp>
      <p:sp>
        <p:nvSpPr>
          <p:cNvPr id="22" name="Rectángulo 21">
            <a:extLst>
              <a:ext uri="{FF2B5EF4-FFF2-40B4-BE49-F238E27FC236}">
                <a16:creationId xmlns:a16="http://schemas.microsoft.com/office/drawing/2014/main" id="{6657A694-C9E1-B84A-BBD8-2039B6C75EB7}"/>
              </a:ext>
            </a:extLst>
          </p:cNvPr>
          <p:cNvSpPr/>
          <p:nvPr/>
        </p:nvSpPr>
        <p:spPr>
          <a:xfrm>
            <a:off x="1315907" y="3886414"/>
            <a:ext cx="6553927" cy="1077218"/>
          </a:xfrm>
          <a:prstGeom prst="rect">
            <a:avLst/>
          </a:prstGeom>
        </p:spPr>
        <p:txBody>
          <a:bodyPr wrap="square" lIns="0" tIns="0" rIns="0" bIns="0">
            <a:spAutoFit/>
          </a:bodyPr>
          <a:lstStyle/>
          <a:p>
            <a:pPr marL="5953"/>
            <a:r>
              <a:rPr lang="es-ES" sz="1400" dirty="0">
                <a:latin typeface="Calibri" charset="0"/>
                <a:cs typeface="Calibri" charset="0"/>
              </a:rPr>
              <a:t>La obsolescencia del producto, generado por el vencimiento de su vida útil o por el cambio de tendencia, como ocurre con los productos textiles al cambiar de temporada. Un inventario obsoleto es fatal para una empresa, representa una pérdida completa y solo se recupera vendiendo el producto a un precio muy bajo, por debajo de su costo, con el objetivo de deshacerse del inventario inmovilizado.</a:t>
            </a:r>
            <a:endParaRPr lang="es-ES_tradnl" sz="1400" dirty="0">
              <a:latin typeface="Calibri" charset="0"/>
              <a:cs typeface="Calibri" charset="0"/>
            </a:endParaRPr>
          </a:p>
        </p:txBody>
      </p:sp>
      <p:grpSp>
        <p:nvGrpSpPr>
          <p:cNvPr id="26" name="Agrupar 26">
            <a:extLst>
              <a:ext uri="{FF2B5EF4-FFF2-40B4-BE49-F238E27FC236}">
                <a16:creationId xmlns:a16="http://schemas.microsoft.com/office/drawing/2014/main" id="{F81E96E3-8EC0-2B4B-93EC-AB36C3488190}"/>
              </a:ext>
            </a:extLst>
          </p:cNvPr>
          <p:cNvGrpSpPr/>
          <p:nvPr/>
        </p:nvGrpSpPr>
        <p:grpSpPr>
          <a:xfrm>
            <a:off x="1031110" y="3902388"/>
            <a:ext cx="140792" cy="140258"/>
            <a:chOff x="3427964" y="2244682"/>
            <a:chExt cx="225891" cy="225034"/>
          </a:xfrm>
        </p:grpSpPr>
        <p:sp>
          <p:nvSpPr>
            <p:cNvPr id="27" name="Elipse 26">
              <a:extLst>
                <a:ext uri="{FF2B5EF4-FFF2-40B4-BE49-F238E27FC236}">
                  <a16:creationId xmlns:a16="http://schemas.microsoft.com/office/drawing/2014/main" id="{F2B120D9-A07E-844F-8DA2-CDEA98415E2B}"/>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Elipse 27">
              <a:extLst>
                <a:ext uri="{FF2B5EF4-FFF2-40B4-BE49-F238E27FC236}">
                  <a16:creationId xmlns:a16="http://schemas.microsoft.com/office/drawing/2014/main" id="{EB4E7698-A52B-5F44-93D3-D99F5976A45F}"/>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9" name="Agrupar 29">
            <a:extLst>
              <a:ext uri="{FF2B5EF4-FFF2-40B4-BE49-F238E27FC236}">
                <a16:creationId xmlns:a16="http://schemas.microsoft.com/office/drawing/2014/main" id="{FB34E4B6-5D2F-794E-AE5F-9F7C3EA0CF6F}"/>
              </a:ext>
            </a:extLst>
          </p:cNvPr>
          <p:cNvGrpSpPr/>
          <p:nvPr/>
        </p:nvGrpSpPr>
        <p:grpSpPr>
          <a:xfrm>
            <a:off x="1031110" y="2517444"/>
            <a:ext cx="140792" cy="140258"/>
            <a:chOff x="3427964" y="2244682"/>
            <a:chExt cx="225891" cy="225034"/>
          </a:xfrm>
        </p:grpSpPr>
        <p:sp>
          <p:nvSpPr>
            <p:cNvPr id="30" name="Elipse 29">
              <a:extLst>
                <a:ext uri="{FF2B5EF4-FFF2-40B4-BE49-F238E27FC236}">
                  <a16:creationId xmlns:a16="http://schemas.microsoft.com/office/drawing/2014/main" id="{BC0FB9CA-EBE3-3D44-9405-38BE4EA350A0}"/>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Elipse 30">
              <a:extLst>
                <a:ext uri="{FF2B5EF4-FFF2-40B4-BE49-F238E27FC236}">
                  <a16:creationId xmlns:a16="http://schemas.microsoft.com/office/drawing/2014/main" id="{622FD4CE-3E48-1C44-BC4D-4CEADDD70F43}"/>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 name="Agrupar 29">
            <a:extLst>
              <a:ext uri="{FF2B5EF4-FFF2-40B4-BE49-F238E27FC236}">
                <a16:creationId xmlns:a16="http://schemas.microsoft.com/office/drawing/2014/main" id="{ABDC8BF7-9764-FCA4-4C52-9797F682DD2C}"/>
              </a:ext>
            </a:extLst>
          </p:cNvPr>
          <p:cNvGrpSpPr/>
          <p:nvPr/>
        </p:nvGrpSpPr>
        <p:grpSpPr>
          <a:xfrm>
            <a:off x="1031110" y="3222838"/>
            <a:ext cx="140792" cy="140258"/>
            <a:chOff x="3427964" y="2244682"/>
            <a:chExt cx="225891" cy="225034"/>
          </a:xfrm>
        </p:grpSpPr>
        <p:sp>
          <p:nvSpPr>
            <p:cNvPr id="4" name="Elipse 3">
              <a:extLst>
                <a:ext uri="{FF2B5EF4-FFF2-40B4-BE49-F238E27FC236}">
                  <a16:creationId xmlns:a16="http://schemas.microsoft.com/office/drawing/2014/main" id="{BE29D52A-0641-8088-21AF-15D70AB4DB87}"/>
                </a:ext>
              </a:extLst>
            </p:cNvPr>
            <p:cNvSpPr/>
            <p:nvPr/>
          </p:nvSpPr>
          <p:spPr>
            <a:xfrm>
              <a:off x="3427964" y="2244682"/>
              <a:ext cx="225891" cy="225034"/>
            </a:xfrm>
            <a:prstGeom prst="ellipse">
              <a:avLst/>
            </a:prstGeom>
            <a:solidFill>
              <a:schemeClr val="bg1"/>
            </a:solidFill>
            <a:ln w="19050">
              <a:solidFill>
                <a:srgbClr val="71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Elipse 4">
              <a:extLst>
                <a:ext uri="{FF2B5EF4-FFF2-40B4-BE49-F238E27FC236}">
                  <a16:creationId xmlns:a16="http://schemas.microsoft.com/office/drawing/2014/main" id="{6216D5F4-FC1A-C637-90A3-3F86251AE87A}"/>
                </a:ext>
              </a:extLst>
            </p:cNvPr>
            <p:cNvSpPr/>
            <p:nvPr/>
          </p:nvSpPr>
          <p:spPr>
            <a:xfrm>
              <a:off x="3482167" y="2298680"/>
              <a:ext cx="117483" cy="117037"/>
            </a:xfrm>
            <a:prstGeom prst="ellipse">
              <a:avLst/>
            </a:prstGeom>
            <a:solidFill>
              <a:srgbClr val="714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extLst>
      <p:ext uri="{BB962C8B-B14F-4D97-AF65-F5344CB8AC3E}">
        <p14:creationId xmlns:p14="http://schemas.microsoft.com/office/powerpoint/2010/main" val="375325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004008" cy="815608"/>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CASO DE PRODUCTOS CON CICLOS DE VIDA CORTOS</a:t>
            </a:r>
            <a:endParaRPr lang="es-PE" sz="1600" spc="-10" dirty="0">
              <a:solidFill>
                <a:srgbClr val="262626"/>
              </a:solidFill>
              <a:cs typeface="Source Sans Pro"/>
            </a:endParaRPr>
          </a:p>
          <a:p>
            <a:pPr marL="11725">
              <a:buSzPct val="100000"/>
              <a:tabLst>
                <a:tab pos="121285" algn="l"/>
              </a:tabLst>
            </a:pPr>
            <a:r>
              <a:rPr lang="es-ES" sz="1600" spc="-10" dirty="0">
                <a:solidFill>
                  <a:srgbClr val="262626"/>
                </a:solidFill>
                <a:cs typeface="Source Sans Pro"/>
              </a:rPr>
              <a:t>Vencimientos, cambio de estación, cambios de tendencia, versión tecnológica, entre otros, son algunos de los efectos de un exceso de inventario.</a:t>
            </a:r>
          </a:p>
        </p:txBody>
      </p:sp>
      <p:pic>
        <p:nvPicPr>
          <p:cNvPr id="2" name="Imagen 1">
            <a:extLst>
              <a:ext uri="{FF2B5EF4-FFF2-40B4-BE49-F238E27FC236}">
                <a16:creationId xmlns:a16="http://schemas.microsoft.com/office/drawing/2014/main" id="{C798E9B0-6F35-54D5-2E8D-385AEB528B6C}"/>
              </a:ext>
            </a:extLst>
          </p:cNvPr>
          <p:cNvPicPr>
            <a:picLocks noChangeAspect="1"/>
          </p:cNvPicPr>
          <p:nvPr/>
        </p:nvPicPr>
        <p:blipFill>
          <a:blip r:embed="rId3"/>
          <a:stretch>
            <a:fillRect/>
          </a:stretch>
        </p:blipFill>
        <p:spPr>
          <a:xfrm>
            <a:off x="2617268" y="2268172"/>
            <a:ext cx="2127299" cy="2127299"/>
          </a:xfrm>
          <a:prstGeom prst="rect">
            <a:avLst/>
          </a:prstGeom>
        </p:spPr>
      </p:pic>
      <p:pic>
        <p:nvPicPr>
          <p:cNvPr id="4" name="Imagen 3">
            <a:extLst>
              <a:ext uri="{FF2B5EF4-FFF2-40B4-BE49-F238E27FC236}">
                <a16:creationId xmlns:a16="http://schemas.microsoft.com/office/drawing/2014/main" id="{564361CE-AE89-9403-AECF-BE0183CB3902}"/>
              </a:ext>
            </a:extLst>
          </p:cNvPr>
          <p:cNvPicPr>
            <a:picLocks noChangeAspect="1"/>
          </p:cNvPicPr>
          <p:nvPr/>
        </p:nvPicPr>
        <p:blipFill>
          <a:blip r:embed="rId4"/>
          <a:stretch>
            <a:fillRect/>
          </a:stretch>
        </p:blipFill>
        <p:spPr>
          <a:xfrm>
            <a:off x="511342" y="2126503"/>
            <a:ext cx="1984520" cy="2268968"/>
          </a:xfrm>
          <a:prstGeom prst="rect">
            <a:avLst/>
          </a:prstGeom>
        </p:spPr>
      </p:pic>
      <p:pic>
        <p:nvPicPr>
          <p:cNvPr id="6" name="Imagen 5">
            <a:extLst>
              <a:ext uri="{FF2B5EF4-FFF2-40B4-BE49-F238E27FC236}">
                <a16:creationId xmlns:a16="http://schemas.microsoft.com/office/drawing/2014/main" id="{D98037EB-5CE1-BF50-15ED-5494D8A1A3D2}"/>
              </a:ext>
            </a:extLst>
          </p:cNvPr>
          <p:cNvPicPr>
            <a:picLocks noChangeAspect="1"/>
          </p:cNvPicPr>
          <p:nvPr/>
        </p:nvPicPr>
        <p:blipFill rotWithShape="1">
          <a:blip r:embed="rId5"/>
          <a:srcRect b="24470"/>
          <a:stretch/>
        </p:blipFill>
        <p:spPr>
          <a:xfrm>
            <a:off x="4816732" y="2364921"/>
            <a:ext cx="2016317" cy="2030550"/>
          </a:xfrm>
          <a:prstGeom prst="rect">
            <a:avLst/>
          </a:prstGeom>
        </p:spPr>
      </p:pic>
      <p:pic>
        <p:nvPicPr>
          <p:cNvPr id="7" name="Imagen 6">
            <a:extLst>
              <a:ext uri="{FF2B5EF4-FFF2-40B4-BE49-F238E27FC236}">
                <a16:creationId xmlns:a16="http://schemas.microsoft.com/office/drawing/2014/main" id="{380077BC-0E29-9CE7-1578-49D55B7B2BEE}"/>
              </a:ext>
            </a:extLst>
          </p:cNvPr>
          <p:cNvPicPr>
            <a:picLocks noChangeAspect="1"/>
          </p:cNvPicPr>
          <p:nvPr/>
        </p:nvPicPr>
        <p:blipFill>
          <a:blip r:embed="rId6"/>
          <a:stretch>
            <a:fillRect/>
          </a:stretch>
        </p:blipFill>
        <p:spPr>
          <a:xfrm>
            <a:off x="6905214" y="2910772"/>
            <a:ext cx="1860867" cy="1484699"/>
          </a:xfrm>
          <a:prstGeom prst="rect">
            <a:avLst/>
          </a:prstGeom>
        </p:spPr>
      </p:pic>
      <p:sp>
        <p:nvSpPr>
          <p:cNvPr id="8" name="Rectangle 5">
            <a:extLst>
              <a:ext uri="{FF2B5EF4-FFF2-40B4-BE49-F238E27FC236}">
                <a16:creationId xmlns:a16="http://schemas.microsoft.com/office/drawing/2014/main" id="{23A0AAC8-B4D2-2646-8C86-15939CCBF9F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SOBRE </a:t>
            </a:r>
            <a:r>
              <a:rPr lang="en-US" sz="1000" i="1" dirty="0">
                <a:solidFill>
                  <a:schemeClr val="bg1">
                    <a:lumMod val="65000"/>
                  </a:schemeClr>
                </a:solidFill>
                <a:latin typeface="Calibri" panose="020F0502020204030204" pitchFamily="34" charset="0"/>
                <a:cs typeface="Calibri" panose="020F0502020204030204" pitchFamily="34" charset="0"/>
              </a:rPr>
              <a:t>STOCK</a:t>
            </a:r>
            <a:r>
              <a:rPr lang="en-US" sz="1000" dirty="0">
                <a:solidFill>
                  <a:schemeClr val="bg1">
                    <a:lumMod val="65000"/>
                  </a:schemeClr>
                </a:solidFill>
                <a:latin typeface="Calibri" panose="020F0502020204030204" pitchFamily="34" charset="0"/>
                <a:cs typeface="Calibri" panose="020F0502020204030204" pitchFamily="34" charset="0"/>
              </a:rPr>
              <a:t>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0071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E6230C5-BF52-3947-9427-2F934693ECF0}"/>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84773056-30B9-BE4A-B051-09365231901D}"/>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MODELO DE LOTE</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ECONÓMICO DE WILSON</a:t>
            </a:r>
          </a:p>
        </p:txBody>
      </p:sp>
      <p:pic>
        <p:nvPicPr>
          <p:cNvPr id="8" name="Imagen 7">
            <a:extLst>
              <a:ext uri="{FF2B5EF4-FFF2-40B4-BE49-F238E27FC236}">
                <a16:creationId xmlns:a16="http://schemas.microsoft.com/office/drawing/2014/main" id="{53269B6E-9151-ED41-A358-796899E7C448}"/>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603924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5C1AA01D-901A-FB4F-968E-2B2748D19432}"/>
              </a:ext>
            </a:extLst>
          </p:cNvPr>
          <p:cNvSpPr/>
          <p:nvPr/>
        </p:nvSpPr>
        <p:spPr>
          <a:xfrm>
            <a:off x="503236" y="2383436"/>
            <a:ext cx="8172451" cy="285055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object 7"/>
          <p:cNvSpPr txBox="1"/>
          <p:nvPr/>
        </p:nvSpPr>
        <p:spPr>
          <a:xfrm>
            <a:off x="503237" y="920406"/>
            <a:ext cx="8229246" cy="1246495"/>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¿QUÉ ES EL MODELO DE LOTE ECONÓMICO?</a:t>
            </a:r>
            <a:endParaRPr lang="es-PE" sz="1600" spc="-10" dirty="0">
              <a:solidFill>
                <a:srgbClr val="262626"/>
              </a:solidFill>
              <a:cs typeface="Source Sans Pro"/>
            </a:endParaRPr>
          </a:p>
          <a:p>
            <a:pPr marL="11725">
              <a:buSzPct val="100000"/>
              <a:tabLst>
                <a:tab pos="121285" algn="l"/>
              </a:tabLst>
            </a:pPr>
            <a:r>
              <a:rPr lang="es-ES" sz="1500" spc="-10" dirty="0">
                <a:solidFill>
                  <a:srgbClr val="262626"/>
                </a:solidFill>
                <a:cs typeface="Source Sans Pro"/>
              </a:rPr>
              <a:t>Se puede definir como la cantidad económica de pedido (EOQ economic order quantity) es un método de gestión de inventarios utilizado para determinar la cantidad óptima de bienes que se deben comprar en un momento dado. El objetivo de la EOQ es minimizar los costos de inventario al tiempo que se garantiza la disponibilidad de los productos manteniendo unos niveles de inventario equilibrados.</a:t>
            </a:r>
          </a:p>
        </p:txBody>
      </p:sp>
      <p:grpSp>
        <p:nvGrpSpPr>
          <p:cNvPr id="23" name="Grupo 22">
            <a:extLst>
              <a:ext uri="{FF2B5EF4-FFF2-40B4-BE49-F238E27FC236}">
                <a16:creationId xmlns:a16="http://schemas.microsoft.com/office/drawing/2014/main" id="{7250F30E-1E03-8D40-9939-2FD82E213D5F}"/>
              </a:ext>
            </a:extLst>
          </p:cNvPr>
          <p:cNvGrpSpPr/>
          <p:nvPr/>
        </p:nvGrpSpPr>
        <p:grpSpPr>
          <a:xfrm>
            <a:off x="5838553" y="2572575"/>
            <a:ext cx="1894319" cy="1246494"/>
            <a:chOff x="5937210" y="2572575"/>
            <a:chExt cx="1894319" cy="1246494"/>
          </a:xfrm>
        </p:grpSpPr>
        <p:sp>
          <p:nvSpPr>
            <p:cNvPr id="22" name="Rectángulo redondeado 21">
              <a:extLst>
                <a:ext uri="{FF2B5EF4-FFF2-40B4-BE49-F238E27FC236}">
                  <a16:creationId xmlns:a16="http://schemas.microsoft.com/office/drawing/2014/main" id="{1CB56FE2-B036-3041-9621-F063028E2543}"/>
                </a:ext>
              </a:extLst>
            </p:cNvPr>
            <p:cNvSpPr/>
            <p:nvPr/>
          </p:nvSpPr>
          <p:spPr>
            <a:xfrm>
              <a:off x="5937210" y="2572575"/>
              <a:ext cx="1894319" cy="1246494"/>
            </a:xfrm>
            <a:prstGeom prst="roundRect">
              <a:avLst>
                <a:gd name="adj" fmla="val 10564"/>
              </a:avLst>
            </a:prstGeom>
            <a:solidFill>
              <a:srgbClr val="FDD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9" name="Imagen 18">
              <a:extLst>
                <a:ext uri="{FF2B5EF4-FFF2-40B4-BE49-F238E27FC236}">
                  <a16:creationId xmlns:a16="http://schemas.microsoft.com/office/drawing/2014/main" id="{81DF537A-C4E6-F6B5-D5D6-C9A6857A33EC}"/>
                </a:ext>
              </a:extLst>
            </p:cNvPr>
            <p:cNvPicPr>
              <a:picLocks noChangeAspect="1"/>
            </p:cNvPicPr>
            <p:nvPr/>
          </p:nvPicPr>
          <p:blipFill>
            <a:blip r:embed="rId3"/>
            <a:stretch>
              <a:fillRect/>
            </a:stretch>
          </p:blipFill>
          <p:spPr>
            <a:xfrm>
              <a:off x="6167257" y="2683228"/>
              <a:ext cx="1431239" cy="1056992"/>
            </a:xfrm>
            <a:prstGeom prst="rect">
              <a:avLst/>
            </a:prstGeom>
          </p:spPr>
        </p:pic>
      </p:grpSp>
      <p:sp>
        <p:nvSpPr>
          <p:cNvPr id="2" name="CuadroTexto 1">
            <a:extLst>
              <a:ext uri="{FF2B5EF4-FFF2-40B4-BE49-F238E27FC236}">
                <a16:creationId xmlns:a16="http://schemas.microsoft.com/office/drawing/2014/main" id="{63BE5A79-91FD-7544-B518-C9A8528F2AD9}"/>
              </a:ext>
            </a:extLst>
          </p:cNvPr>
          <p:cNvSpPr txBox="1"/>
          <p:nvPr/>
        </p:nvSpPr>
        <p:spPr>
          <a:xfrm>
            <a:off x="5838553" y="3968243"/>
            <a:ext cx="2538580" cy="861774"/>
          </a:xfrm>
          <a:prstGeom prst="rect">
            <a:avLst/>
          </a:prstGeom>
          <a:noFill/>
        </p:spPr>
        <p:txBody>
          <a:bodyPr wrap="none" lIns="0" tIns="0" rIns="0" bIns="0" rtlCol="0">
            <a:spAutoFit/>
          </a:bodyPr>
          <a:lstStyle/>
          <a:p>
            <a:r>
              <a:rPr lang="es-ES" sz="1400" dirty="0"/>
              <a:t>D = demanda anual</a:t>
            </a:r>
          </a:p>
          <a:p>
            <a:r>
              <a:rPr lang="es-ES" sz="1400" dirty="0"/>
              <a:t>S = costo de realizar una orden</a:t>
            </a:r>
          </a:p>
          <a:p>
            <a:r>
              <a:rPr lang="es-ES" sz="1400" dirty="0"/>
              <a:t>C = costo del producto</a:t>
            </a:r>
          </a:p>
          <a:p>
            <a:r>
              <a:rPr lang="es-ES" sz="1400" dirty="0"/>
              <a:t>I = costo de almacenamiento anual</a:t>
            </a:r>
            <a:endParaRPr lang="es-PE" sz="1400" dirty="0"/>
          </a:p>
        </p:txBody>
      </p:sp>
      <p:sp>
        <p:nvSpPr>
          <p:cNvPr id="16" name="Rectangle 5">
            <a:extLst>
              <a:ext uri="{FF2B5EF4-FFF2-40B4-BE49-F238E27FC236}">
                <a16:creationId xmlns:a16="http://schemas.microsoft.com/office/drawing/2014/main" id="{48B7CE11-1A63-9143-8F56-806DEE65906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MODELO DE LOTE ECONÓMICO DE WILSON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0" name="Grupo 19">
            <a:extLst>
              <a:ext uri="{FF2B5EF4-FFF2-40B4-BE49-F238E27FC236}">
                <a16:creationId xmlns:a16="http://schemas.microsoft.com/office/drawing/2014/main" id="{305F0A2F-BBF0-FA4F-AF92-A37566C3D674}"/>
              </a:ext>
            </a:extLst>
          </p:cNvPr>
          <p:cNvGrpSpPr/>
          <p:nvPr/>
        </p:nvGrpSpPr>
        <p:grpSpPr>
          <a:xfrm>
            <a:off x="719924" y="2496158"/>
            <a:ext cx="4498387" cy="2508203"/>
            <a:chOff x="468608" y="2314072"/>
            <a:chExt cx="4827991" cy="2691983"/>
          </a:xfrm>
        </p:grpSpPr>
        <p:cxnSp>
          <p:nvCxnSpPr>
            <p:cNvPr id="4" name="Conector recto de flecha 3">
              <a:extLst>
                <a:ext uri="{FF2B5EF4-FFF2-40B4-BE49-F238E27FC236}">
                  <a16:creationId xmlns:a16="http://schemas.microsoft.com/office/drawing/2014/main" id="{AD15151B-4653-F7DC-CD1A-90647AD16586}"/>
                </a:ext>
              </a:extLst>
            </p:cNvPr>
            <p:cNvCxnSpPr/>
            <p:nvPr/>
          </p:nvCxnSpPr>
          <p:spPr>
            <a:xfrm>
              <a:off x="779929" y="4706471"/>
              <a:ext cx="3146612" cy="0"/>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Conector recto de flecha 5">
              <a:extLst>
                <a:ext uri="{FF2B5EF4-FFF2-40B4-BE49-F238E27FC236}">
                  <a16:creationId xmlns:a16="http://schemas.microsoft.com/office/drawing/2014/main" id="{7D01840F-9920-C631-7D6F-DB2D17507166}"/>
                </a:ext>
              </a:extLst>
            </p:cNvPr>
            <p:cNvCxnSpPr>
              <a:cxnSpLocks/>
            </p:cNvCxnSpPr>
            <p:nvPr/>
          </p:nvCxnSpPr>
          <p:spPr>
            <a:xfrm flipV="1">
              <a:off x="797859" y="2595283"/>
              <a:ext cx="0" cy="2102224"/>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CuadroTexto 12">
              <a:extLst>
                <a:ext uri="{FF2B5EF4-FFF2-40B4-BE49-F238E27FC236}">
                  <a16:creationId xmlns:a16="http://schemas.microsoft.com/office/drawing/2014/main" id="{3948534C-E118-9703-AD36-E165F0B9B00D}"/>
                </a:ext>
              </a:extLst>
            </p:cNvPr>
            <p:cNvSpPr txBox="1"/>
            <p:nvPr/>
          </p:nvSpPr>
          <p:spPr>
            <a:xfrm>
              <a:off x="3184992" y="2674745"/>
              <a:ext cx="1483098" cy="215444"/>
            </a:xfrm>
            <a:prstGeom prst="rect">
              <a:avLst/>
            </a:prstGeom>
            <a:noFill/>
          </p:spPr>
          <p:txBody>
            <a:bodyPr wrap="none" lIns="0" tIns="0" rIns="0" bIns="0" rtlCol="0">
              <a:spAutoFit/>
            </a:bodyPr>
            <a:lstStyle/>
            <a:p>
              <a:r>
                <a:rPr lang="es-ES" sz="1400" dirty="0"/>
                <a:t>Costo Total Logístico</a:t>
              </a:r>
              <a:endParaRPr lang="es-PE" sz="1400" dirty="0"/>
            </a:p>
          </p:txBody>
        </p:sp>
        <p:sp>
          <p:nvSpPr>
            <p:cNvPr id="14" name="CuadroTexto 13">
              <a:extLst>
                <a:ext uri="{FF2B5EF4-FFF2-40B4-BE49-F238E27FC236}">
                  <a16:creationId xmlns:a16="http://schemas.microsoft.com/office/drawing/2014/main" id="{3DE5391B-B5AE-4214-8FB4-D3728A350052}"/>
                </a:ext>
              </a:extLst>
            </p:cNvPr>
            <p:cNvSpPr txBox="1"/>
            <p:nvPr/>
          </p:nvSpPr>
          <p:spPr>
            <a:xfrm>
              <a:off x="3376906" y="3074473"/>
              <a:ext cx="1919693" cy="215444"/>
            </a:xfrm>
            <a:prstGeom prst="rect">
              <a:avLst/>
            </a:prstGeom>
            <a:noFill/>
          </p:spPr>
          <p:txBody>
            <a:bodyPr wrap="none" lIns="0" tIns="0" rIns="0" bIns="0" rtlCol="0">
              <a:spAutoFit/>
            </a:bodyPr>
            <a:lstStyle/>
            <a:p>
              <a:r>
                <a:rPr lang="es-ES" sz="1400" dirty="0"/>
                <a:t>Costo de Almacenamiento</a:t>
              </a:r>
              <a:endParaRPr lang="es-PE" sz="1400" dirty="0"/>
            </a:p>
          </p:txBody>
        </p:sp>
        <p:sp>
          <p:nvSpPr>
            <p:cNvPr id="15" name="CuadroTexto 14">
              <a:extLst>
                <a:ext uri="{FF2B5EF4-FFF2-40B4-BE49-F238E27FC236}">
                  <a16:creationId xmlns:a16="http://schemas.microsoft.com/office/drawing/2014/main" id="{CAD69599-48FA-8C19-5692-570A78AA4C68}"/>
                </a:ext>
              </a:extLst>
            </p:cNvPr>
            <p:cNvSpPr txBox="1"/>
            <p:nvPr/>
          </p:nvSpPr>
          <p:spPr>
            <a:xfrm>
              <a:off x="3379905" y="4033931"/>
              <a:ext cx="1834413" cy="215444"/>
            </a:xfrm>
            <a:prstGeom prst="rect">
              <a:avLst/>
            </a:prstGeom>
            <a:noFill/>
          </p:spPr>
          <p:txBody>
            <a:bodyPr wrap="none" lIns="0" tIns="0" rIns="0" bIns="0" rtlCol="0">
              <a:spAutoFit/>
            </a:bodyPr>
            <a:lstStyle/>
            <a:p>
              <a:r>
                <a:rPr lang="es-ES" sz="1400" dirty="0"/>
                <a:t>Costo de realizar pedidos</a:t>
              </a:r>
              <a:endParaRPr lang="es-PE" sz="1400" dirty="0"/>
            </a:p>
          </p:txBody>
        </p:sp>
        <p:cxnSp>
          <p:nvCxnSpPr>
            <p:cNvPr id="17" name="Conector recto 16">
              <a:extLst>
                <a:ext uri="{FF2B5EF4-FFF2-40B4-BE49-F238E27FC236}">
                  <a16:creationId xmlns:a16="http://schemas.microsoft.com/office/drawing/2014/main" id="{E0A2DB68-2ED7-6F37-797F-5BABE392CDB8}"/>
                </a:ext>
              </a:extLst>
            </p:cNvPr>
            <p:cNvCxnSpPr/>
            <p:nvPr/>
          </p:nvCxnSpPr>
          <p:spPr>
            <a:xfrm>
              <a:off x="2528046" y="3320708"/>
              <a:ext cx="0" cy="1376799"/>
            </a:xfrm>
            <a:prstGeom prst="line">
              <a:avLst/>
            </a:prstGeom>
            <a:ln>
              <a:solidFill>
                <a:srgbClr val="808799"/>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CuadroTexto 17">
              <a:extLst>
                <a:ext uri="{FF2B5EF4-FFF2-40B4-BE49-F238E27FC236}">
                  <a16:creationId xmlns:a16="http://schemas.microsoft.com/office/drawing/2014/main" id="{1628CD46-AEDB-2A01-477F-5B0EC27F5F52}"/>
                </a:ext>
              </a:extLst>
            </p:cNvPr>
            <p:cNvSpPr txBox="1"/>
            <p:nvPr/>
          </p:nvSpPr>
          <p:spPr>
            <a:xfrm>
              <a:off x="1368506" y="4790611"/>
              <a:ext cx="2319079" cy="215444"/>
            </a:xfrm>
            <a:prstGeom prst="rect">
              <a:avLst/>
            </a:prstGeom>
            <a:noFill/>
          </p:spPr>
          <p:txBody>
            <a:bodyPr wrap="square" lIns="0" tIns="0" rIns="0" bIns="0" rtlCol="0">
              <a:spAutoFit/>
            </a:bodyPr>
            <a:lstStyle/>
            <a:p>
              <a:pPr algn="ctr"/>
              <a:r>
                <a:rPr lang="es-ES" sz="1400" dirty="0"/>
                <a:t>Tamaño de Lote Económico Q</a:t>
              </a:r>
              <a:endParaRPr lang="es-PE" sz="1400" dirty="0"/>
            </a:p>
          </p:txBody>
        </p:sp>
        <p:sp>
          <p:nvSpPr>
            <p:cNvPr id="7" name="CuadroTexto 6">
              <a:extLst>
                <a:ext uri="{FF2B5EF4-FFF2-40B4-BE49-F238E27FC236}">
                  <a16:creationId xmlns:a16="http://schemas.microsoft.com/office/drawing/2014/main" id="{4A410F70-8658-A0BF-651C-DA718B8E55F8}"/>
                </a:ext>
              </a:extLst>
            </p:cNvPr>
            <p:cNvSpPr txBox="1"/>
            <p:nvPr/>
          </p:nvSpPr>
          <p:spPr>
            <a:xfrm>
              <a:off x="3729123" y="4606047"/>
              <a:ext cx="1566985" cy="198197"/>
            </a:xfrm>
            <a:prstGeom prst="rect">
              <a:avLst/>
            </a:prstGeom>
            <a:noFill/>
          </p:spPr>
          <p:txBody>
            <a:bodyPr wrap="square" lIns="0" tIns="0" rIns="0" bIns="0" rtlCol="0">
              <a:spAutoFit/>
            </a:bodyPr>
            <a:lstStyle/>
            <a:p>
              <a:pPr algn="ctr"/>
              <a:r>
                <a:rPr lang="es-ES" sz="1200" dirty="0"/>
                <a:t>Tamaño de Lote</a:t>
              </a:r>
              <a:endParaRPr lang="es-PE" sz="1200" dirty="0"/>
            </a:p>
          </p:txBody>
        </p:sp>
        <p:sp>
          <p:nvSpPr>
            <p:cNvPr id="8" name="CuadroTexto 7">
              <a:extLst>
                <a:ext uri="{FF2B5EF4-FFF2-40B4-BE49-F238E27FC236}">
                  <a16:creationId xmlns:a16="http://schemas.microsoft.com/office/drawing/2014/main" id="{0E3C2603-E383-1170-2C55-05E3416CE245}"/>
                </a:ext>
              </a:extLst>
            </p:cNvPr>
            <p:cNvSpPr txBox="1"/>
            <p:nvPr/>
          </p:nvSpPr>
          <p:spPr>
            <a:xfrm>
              <a:off x="468608" y="2314072"/>
              <a:ext cx="658500" cy="198197"/>
            </a:xfrm>
            <a:prstGeom prst="rect">
              <a:avLst/>
            </a:prstGeom>
            <a:noFill/>
          </p:spPr>
          <p:txBody>
            <a:bodyPr wrap="square" lIns="0" tIns="0" rIns="0" bIns="0" rtlCol="0">
              <a:spAutoFit/>
            </a:bodyPr>
            <a:lstStyle/>
            <a:p>
              <a:pPr algn="ctr"/>
              <a:r>
                <a:rPr lang="es-ES" sz="1200" dirty="0"/>
                <a:t>Costos</a:t>
              </a:r>
              <a:endParaRPr lang="es-PE" sz="1200" dirty="0"/>
            </a:p>
          </p:txBody>
        </p:sp>
        <p:sp>
          <p:nvSpPr>
            <p:cNvPr id="9" name="Forma libre 8">
              <a:extLst>
                <a:ext uri="{FF2B5EF4-FFF2-40B4-BE49-F238E27FC236}">
                  <a16:creationId xmlns:a16="http://schemas.microsoft.com/office/drawing/2014/main" id="{65047337-E346-4A40-83D2-9901E328A752}"/>
                </a:ext>
              </a:extLst>
            </p:cNvPr>
            <p:cNvSpPr/>
            <p:nvPr/>
          </p:nvSpPr>
          <p:spPr>
            <a:xfrm>
              <a:off x="996846" y="2900597"/>
              <a:ext cx="2166079" cy="412469"/>
            </a:xfrm>
            <a:custGeom>
              <a:avLst/>
              <a:gdLst>
                <a:gd name="connsiteX0" fmla="*/ 0 w 2166079"/>
                <a:gd name="connsiteY0" fmla="*/ 112426 h 412469"/>
                <a:gd name="connsiteX1" fmla="*/ 622092 w 2166079"/>
                <a:gd name="connsiteY1" fmla="*/ 314793 h 412469"/>
                <a:gd name="connsiteX2" fmla="*/ 1244184 w 2166079"/>
                <a:gd name="connsiteY2" fmla="*/ 412229 h 412469"/>
                <a:gd name="connsiteX3" fmla="*/ 1783829 w 2166079"/>
                <a:gd name="connsiteY3" fmla="*/ 329783 h 412469"/>
                <a:gd name="connsiteX4" fmla="*/ 2166079 w 2166079"/>
                <a:gd name="connsiteY4" fmla="*/ 0 h 41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6079" h="412469">
                  <a:moveTo>
                    <a:pt x="0" y="112426"/>
                  </a:moveTo>
                  <a:cubicBezTo>
                    <a:pt x="207364" y="188626"/>
                    <a:pt x="414728" y="264826"/>
                    <a:pt x="622092" y="314793"/>
                  </a:cubicBezTo>
                  <a:cubicBezTo>
                    <a:pt x="829456" y="364760"/>
                    <a:pt x="1050561" y="409731"/>
                    <a:pt x="1244184" y="412229"/>
                  </a:cubicBezTo>
                  <a:cubicBezTo>
                    <a:pt x="1437807" y="414727"/>
                    <a:pt x="1630180" y="398488"/>
                    <a:pt x="1783829" y="329783"/>
                  </a:cubicBezTo>
                  <a:cubicBezTo>
                    <a:pt x="1937478" y="261078"/>
                    <a:pt x="2051778" y="130539"/>
                    <a:pt x="2166079" y="0"/>
                  </a:cubicBezTo>
                </a:path>
              </a:pathLst>
            </a:custGeom>
            <a:noFill/>
            <a:ln w="38100">
              <a:solidFill>
                <a:srgbClr val="EE46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Forma libre 9">
              <a:extLst>
                <a:ext uri="{FF2B5EF4-FFF2-40B4-BE49-F238E27FC236}">
                  <a16:creationId xmlns:a16="http://schemas.microsoft.com/office/drawing/2014/main" id="{220030CF-4B5A-1B41-8277-7DD0867F9995}"/>
                </a:ext>
              </a:extLst>
            </p:cNvPr>
            <p:cNvSpPr/>
            <p:nvPr/>
          </p:nvSpPr>
          <p:spPr>
            <a:xfrm>
              <a:off x="1056807" y="3440243"/>
              <a:ext cx="2286000" cy="891914"/>
            </a:xfrm>
            <a:custGeom>
              <a:avLst/>
              <a:gdLst>
                <a:gd name="connsiteX0" fmla="*/ 0 w 2286000"/>
                <a:gd name="connsiteY0" fmla="*/ 0 h 891914"/>
                <a:gd name="connsiteX1" fmla="*/ 577121 w 2286000"/>
                <a:gd name="connsiteY1" fmla="*/ 442209 h 891914"/>
                <a:gd name="connsiteX2" fmla="*/ 1424065 w 2286000"/>
                <a:gd name="connsiteY2" fmla="*/ 719527 h 891914"/>
                <a:gd name="connsiteX3" fmla="*/ 2286000 w 2286000"/>
                <a:gd name="connsiteY3" fmla="*/ 891914 h 891914"/>
              </a:gdLst>
              <a:ahLst/>
              <a:cxnLst>
                <a:cxn ang="0">
                  <a:pos x="connsiteX0" y="connsiteY0"/>
                </a:cxn>
                <a:cxn ang="0">
                  <a:pos x="connsiteX1" y="connsiteY1"/>
                </a:cxn>
                <a:cxn ang="0">
                  <a:pos x="connsiteX2" y="connsiteY2"/>
                </a:cxn>
                <a:cxn ang="0">
                  <a:pos x="connsiteX3" y="connsiteY3"/>
                </a:cxn>
              </a:cxnLst>
              <a:rect l="l" t="t" r="r" b="b"/>
              <a:pathLst>
                <a:path w="2286000" h="891914">
                  <a:moveTo>
                    <a:pt x="0" y="0"/>
                  </a:moveTo>
                  <a:cubicBezTo>
                    <a:pt x="169888" y="161144"/>
                    <a:pt x="339777" y="322288"/>
                    <a:pt x="577121" y="442209"/>
                  </a:cubicBezTo>
                  <a:cubicBezTo>
                    <a:pt x="814465" y="562130"/>
                    <a:pt x="1139252" y="644576"/>
                    <a:pt x="1424065" y="719527"/>
                  </a:cubicBezTo>
                  <a:cubicBezTo>
                    <a:pt x="1708878" y="794478"/>
                    <a:pt x="1997439" y="843196"/>
                    <a:pt x="2286000" y="891914"/>
                  </a:cubicBezTo>
                </a:path>
              </a:pathLst>
            </a:custGeom>
            <a:noFill/>
            <a:ln w="31750">
              <a:solidFill>
                <a:srgbClr val="715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Forma libre 10">
              <a:extLst>
                <a:ext uri="{FF2B5EF4-FFF2-40B4-BE49-F238E27FC236}">
                  <a16:creationId xmlns:a16="http://schemas.microsoft.com/office/drawing/2014/main" id="{C436B0A7-31FC-EB49-A0FA-E2BA136FF439}"/>
                </a:ext>
              </a:extLst>
            </p:cNvPr>
            <p:cNvSpPr/>
            <p:nvPr/>
          </p:nvSpPr>
          <p:spPr>
            <a:xfrm>
              <a:off x="779930" y="3177914"/>
              <a:ext cx="2480432" cy="1527231"/>
            </a:xfrm>
            <a:custGeom>
              <a:avLst/>
              <a:gdLst>
                <a:gd name="connsiteX0" fmla="*/ 0 w 2390931"/>
                <a:gd name="connsiteY0" fmla="*/ 1469036 h 1469036"/>
                <a:gd name="connsiteX1" fmla="*/ 786983 w 2390931"/>
                <a:gd name="connsiteY1" fmla="*/ 1394085 h 1469036"/>
                <a:gd name="connsiteX2" fmla="*/ 1461540 w 2390931"/>
                <a:gd name="connsiteY2" fmla="*/ 1101777 h 1469036"/>
                <a:gd name="connsiteX3" fmla="*/ 2098622 w 2390931"/>
                <a:gd name="connsiteY3" fmla="*/ 479685 h 1469036"/>
                <a:gd name="connsiteX4" fmla="*/ 2390931 w 2390931"/>
                <a:gd name="connsiteY4" fmla="*/ 0 h 146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931" h="1469036">
                  <a:moveTo>
                    <a:pt x="0" y="1469036"/>
                  </a:moveTo>
                  <a:cubicBezTo>
                    <a:pt x="271696" y="1462165"/>
                    <a:pt x="543393" y="1455295"/>
                    <a:pt x="786983" y="1394085"/>
                  </a:cubicBezTo>
                  <a:cubicBezTo>
                    <a:pt x="1030573" y="1332875"/>
                    <a:pt x="1242934" y="1254177"/>
                    <a:pt x="1461540" y="1101777"/>
                  </a:cubicBezTo>
                  <a:cubicBezTo>
                    <a:pt x="1680146" y="949377"/>
                    <a:pt x="1943723" y="663315"/>
                    <a:pt x="2098622" y="479685"/>
                  </a:cubicBezTo>
                  <a:cubicBezTo>
                    <a:pt x="2253521" y="296055"/>
                    <a:pt x="2322226" y="148027"/>
                    <a:pt x="2390931" y="0"/>
                  </a:cubicBezTo>
                </a:path>
              </a:pathLst>
            </a:custGeom>
            <a:noFill/>
            <a:ln w="31750">
              <a:solidFill>
                <a:srgbClr val="715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526079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8172450" cy="2292935"/>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EJEMPLO DE CÁLCULO DE LOTE ECONÓMICO</a:t>
            </a:r>
            <a:endParaRPr lang="es-PE"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Demanda Mensual Promedio = 3.750 cajas (3750 x 12 = 45000)</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Costo de realizar un pedido o una orden de compra = S/ 100</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Costo de almacenamiento anual = 20 %</a:t>
            </a: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Costo del producto = S/ 45 x caja</a:t>
            </a:r>
          </a:p>
          <a:p>
            <a:pPr marL="11725">
              <a:buSzPct val="100000"/>
              <a:tabLst>
                <a:tab pos="121285" algn="l"/>
              </a:tabLst>
            </a:pPr>
            <a:endParaRPr lang="es-ES" sz="1600" b="1"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b="1" spc="-10" dirty="0">
                <a:solidFill>
                  <a:srgbClr val="262626"/>
                </a:solidFill>
                <a:cs typeface="Source Sans Pro"/>
              </a:rPr>
              <a:t>Q = 1000 cajas</a:t>
            </a:r>
          </a:p>
          <a:p>
            <a:pPr marL="182563" indent="-171450">
              <a:buSzPct val="100000"/>
              <a:buFont typeface="Arial" panose="020B0604020202020204" pitchFamily="34" charset="0"/>
              <a:buChar char="•"/>
              <a:tabLst>
                <a:tab pos="120650" algn="l"/>
              </a:tabLst>
            </a:pPr>
            <a:endParaRPr lang="es-ES" sz="1600" spc="-10" dirty="0">
              <a:solidFill>
                <a:srgbClr val="262626"/>
              </a:solidFill>
              <a:cs typeface="Source Sans Pro"/>
            </a:endParaRPr>
          </a:p>
          <a:p>
            <a:pPr marL="182563" indent="-171450">
              <a:buSzPct val="100000"/>
              <a:buFont typeface="Arial" panose="020B0604020202020204" pitchFamily="34" charset="0"/>
              <a:buChar char="•"/>
              <a:tabLst>
                <a:tab pos="120650" algn="l"/>
              </a:tabLst>
            </a:pPr>
            <a:r>
              <a:rPr lang="es-ES" sz="1600" spc="-10" dirty="0">
                <a:solidFill>
                  <a:srgbClr val="262626"/>
                </a:solidFill>
                <a:cs typeface="Source Sans Pro"/>
              </a:rPr>
              <a:t>Calcular el costo total logístico CTL</a:t>
            </a:r>
          </a:p>
        </p:txBody>
      </p:sp>
      <p:sp>
        <p:nvSpPr>
          <p:cNvPr id="6" name="Rectangle 5">
            <a:extLst>
              <a:ext uri="{FF2B5EF4-FFF2-40B4-BE49-F238E27FC236}">
                <a16:creationId xmlns:a16="http://schemas.microsoft.com/office/drawing/2014/main" id="{DBF0A1C2-0A59-8343-BC8B-4024E5CC8E7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MODELO DE LOTE ECONÓMICO DE WILSON</a:t>
            </a:r>
            <a:endParaRPr lang="es-PE" sz="1000" dirty="0">
              <a:solidFill>
                <a:schemeClr val="bg1">
                  <a:lumMod val="65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Rectángulo redondeado 6">
                <a:extLst>
                  <a:ext uri="{FF2B5EF4-FFF2-40B4-BE49-F238E27FC236}">
                    <a16:creationId xmlns:a16="http://schemas.microsoft.com/office/drawing/2014/main" id="{AC2FAE02-B891-A64C-8BF4-4B892D2F1025}"/>
                  </a:ext>
                </a:extLst>
              </p:cNvPr>
              <p:cNvSpPr/>
              <p:nvPr/>
            </p:nvSpPr>
            <p:spPr>
              <a:xfrm>
                <a:off x="2508652" y="3831825"/>
                <a:ext cx="4126695" cy="749449"/>
              </a:xfrm>
              <a:prstGeom prst="roundRect">
                <a:avLst>
                  <a:gd name="adj" fmla="val 12423"/>
                </a:avLst>
              </a:prstGeom>
              <a:solidFill>
                <a:srgbClr val="FEC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s-PE" sz="2000" b="0" i="1" smtClean="0">
                          <a:solidFill>
                            <a:schemeClr val="tx1"/>
                          </a:solidFill>
                          <a:latin typeface="Cambria Math" panose="02040503050406030204" pitchFamily="18" charset="0"/>
                        </a:rPr>
                        <m:t>𝐶𝑇𝐿</m:t>
                      </m:r>
                      <m:r>
                        <a:rPr lang="es-PE" sz="2000" b="0" i="0">
                          <a:solidFill>
                            <a:schemeClr val="tx1"/>
                          </a:solidFill>
                          <a:latin typeface="Cambria Math" panose="02040503050406030204" pitchFamily="18" charset="0"/>
                        </a:rPr>
                        <m:t>=</m:t>
                      </m:r>
                      <m:f>
                        <m:fPr>
                          <m:ctrlPr>
                            <a:rPr lang="es-PE" sz="2000" i="1">
                              <a:solidFill>
                                <a:schemeClr val="tx1"/>
                              </a:solidFill>
                              <a:latin typeface="Cambria Math" panose="02040503050406030204" pitchFamily="18" charset="0"/>
                            </a:rPr>
                          </m:ctrlPr>
                        </m:fPr>
                        <m:num>
                          <m:r>
                            <a:rPr lang="es-PE" sz="2000" b="0" i="1">
                              <a:solidFill>
                                <a:schemeClr val="tx1"/>
                              </a:solidFill>
                              <a:latin typeface="Cambria Math" panose="02040503050406030204" pitchFamily="18" charset="0"/>
                            </a:rPr>
                            <m:t>𝐷</m:t>
                          </m:r>
                        </m:num>
                        <m:den>
                          <m:r>
                            <a:rPr lang="es-PE" sz="2000" b="0" i="1">
                              <a:solidFill>
                                <a:schemeClr val="tx1"/>
                              </a:solidFill>
                              <a:latin typeface="Cambria Math" panose="02040503050406030204" pitchFamily="18" charset="0"/>
                            </a:rPr>
                            <m:t>𝑄</m:t>
                          </m:r>
                        </m:den>
                      </m:f>
                      <m:r>
                        <a:rPr lang="es-PE" sz="2000" b="0" i="0">
                          <a:solidFill>
                            <a:schemeClr val="tx1"/>
                          </a:solidFill>
                          <a:latin typeface="Cambria Math" panose="02040503050406030204" pitchFamily="18" charset="0"/>
                        </a:rPr>
                        <m:t>×</m:t>
                      </m:r>
                      <m:r>
                        <a:rPr lang="es-PE" sz="2000" b="0" i="1">
                          <a:solidFill>
                            <a:schemeClr val="tx1"/>
                          </a:solidFill>
                          <a:latin typeface="Cambria Math" panose="02040503050406030204" pitchFamily="18" charset="0"/>
                        </a:rPr>
                        <m:t>𝑆</m:t>
                      </m:r>
                      <m:r>
                        <a:rPr lang="es-PE" sz="2000" b="0" i="0">
                          <a:solidFill>
                            <a:schemeClr val="tx1"/>
                          </a:solidFill>
                          <a:latin typeface="Cambria Math" panose="02040503050406030204" pitchFamily="18" charset="0"/>
                        </a:rPr>
                        <m:t>+</m:t>
                      </m:r>
                      <m:d>
                        <m:dPr>
                          <m:ctrlPr>
                            <a:rPr lang="es-PE" sz="2000" i="1">
                              <a:solidFill>
                                <a:schemeClr val="tx1"/>
                              </a:solidFill>
                              <a:latin typeface="Cambria Math" panose="02040503050406030204" pitchFamily="18" charset="0"/>
                            </a:rPr>
                          </m:ctrlPr>
                        </m:dPr>
                        <m:e>
                          <m:f>
                            <m:fPr>
                              <m:ctrlPr>
                                <a:rPr lang="es-PE" sz="2000" i="1">
                                  <a:solidFill>
                                    <a:schemeClr val="tx1"/>
                                  </a:solidFill>
                                  <a:latin typeface="Cambria Math" panose="02040503050406030204" pitchFamily="18" charset="0"/>
                                </a:rPr>
                              </m:ctrlPr>
                            </m:fPr>
                            <m:num>
                              <m:r>
                                <a:rPr lang="es-PE" sz="2000" b="0" i="1">
                                  <a:solidFill>
                                    <a:schemeClr val="tx1"/>
                                  </a:solidFill>
                                  <a:latin typeface="Cambria Math" panose="02040503050406030204" pitchFamily="18" charset="0"/>
                                </a:rPr>
                                <m:t>𝑄</m:t>
                              </m:r>
                            </m:num>
                            <m:den>
                              <m:r>
                                <a:rPr lang="es-PE" sz="2000" b="0" i="0">
                                  <a:solidFill>
                                    <a:schemeClr val="tx1"/>
                                  </a:solidFill>
                                  <a:latin typeface="Cambria Math" panose="02040503050406030204" pitchFamily="18" charset="0"/>
                                </a:rPr>
                                <m:t>2</m:t>
                              </m:r>
                            </m:den>
                          </m:f>
                          <m:r>
                            <a:rPr lang="es-PE" sz="2000" b="0" i="0">
                              <a:solidFill>
                                <a:schemeClr val="tx1"/>
                              </a:solidFill>
                              <a:latin typeface="Cambria Math" panose="02040503050406030204" pitchFamily="18" charset="0"/>
                            </a:rPr>
                            <m:t>+</m:t>
                          </m:r>
                          <m:r>
                            <a:rPr lang="es-PE" sz="2000" b="0" i="1">
                              <a:solidFill>
                                <a:schemeClr val="tx1"/>
                              </a:solidFill>
                              <a:latin typeface="Cambria Math" panose="02040503050406030204" pitchFamily="18" charset="0"/>
                            </a:rPr>
                            <m:t>𝑆𝑆</m:t>
                          </m:r>
                        </m:e>
                      </m:d>
                      <m:r>
                        <a:rPr lang="es-PE" sz="2000" b="0" i="1">
                          <a:solidFill>
                            <a:schemeClr val="tx1"/>
                          </a:solidFill>
                          <a:latin typeface="Cambria Math" panose="02040503050406030204" pitchFamily="18" charset="0"/>
                        </a:rPr>
                        <m:t>𝑥𝐶</m:t>
                      </m:r>
                      <m:r>
                        <a:rPr lang="es-PE" sz="2000" b="0" i="0">
                          <a:solidFill>
                            <a:schemeClr val="tx1"/>
                          </a:solidFill>
                          <a:latin typeface="Cambria Math" panose="02040503050406030204" pitchFamily="18" charset="0"/>
                        </a:rPr>
                        <m:t>×</m:t>
                      </m:r>
                      <m:r>
                        <a:rPr lang="es-PE" sz="2000" b="0" i="1">
                          <a:solidFill>
                            <a:schemeClr val="tx1"/>
                          </a:solidFill>
                          <a:latin typeface="Cambria Math" panose="02040503050406030204" pitchFamily="18" charset="0"/>
                        </a:rPr>
                        <m:t>𝐼</m:t>
                      </m:r>
                    </m:oMath>
                  </m:oMathPara>
                </a14:m>
                <a:endParaRPr lang="es-PE" sz="2000" dirty="0">
                  <a:solidFill>
                    <a:schemeClr val="tx1"/>
                  </a:solidFill>
                </a:endParaRPr>
              </a:p>
            </p:txBody>
          </p:sp>
        </mc:Choice>
        <mc:Fallback xmlns="">
          <p:sp>
            <p:nvSpPr>
              <p:cNvPr id="7" name="Rectángulo redondeado 6">
                <a:extLst>
                  <a:ext uri="{FF2B5EF4-FFF2-40B4-BE49-F238E27FC236}">
                    <a16:creationId xmlns:a16="http://schemas.microsoft.com/office/drawing/2014/main" id="{AC2FAE02-B891-A64C-8BF4-4B892D2F1025}"/>
                  </a:ext>
                </a:extLst>
              </p:cNvPr>
              <p:cNvSpPr>
                <a:spLocks noRot="1" noChangeAspect="1" noMove="1" noResize="1" noEditPoints="1" noAdjustHandles="1" noChangeArrowheads="1" noChangeShapeType="1" noTextEdit="1"/>
              </p:cNvSpPr>
              <p:nvPr/>
            </p:nvSpPr>
            <p:spPr>
              <a:xfrm>
                <a:off x="2508652" y="3831825"/>
                <a:ext cx="4126695" cy="749449"/>
              </a:xfrm>
              <a:prstGeom prst="roundRect">
                <a:avLst>
                  <a:gd name="adj" fmla="val 12423"/>
                </a:avLst>
              </a:prstGeom>
              <a:blipFill>
                <a:blip r:embed="rId3"/>
                <a:stretch>
                  <a:fillRect b="-5000"/>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Rectángulo redondeado 7">
                <a:extLst>
                  <a:ext uri="{FF2B5EF4-FFF2-40B4-BE49-F238E27FC236}">
                    <a16:creationId xmlns:a16="http://schemas.microsoft.com/office/drawing/2014/main" id="{F631AE8B-8A82-164E-B85A-2AB03C43C66A}"/>
                  </a:ext>
                </a:extLst>
              </p:cNvPr>
              <p:cNvSpPr/>
              <p:nvPr/>
            </p:nvSpPr>
            <p:spPr>
              <a:xfrm>
                <a:off x="4392613" y="2059280"/>
                <a:ext cx="3431403" cy="1283026"/>
              </a:xfrm>
              <a:prstGeom prst="roundRect">
                <a:avLst>
                  <a:gd name="adj" fmla="val 12423"/>
                </a:avLst>
              </a:prstGeom>
              <a:solidFill>
                <a:srgbClr val="FFEB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s-PE" sz="2400" i="1" smtClean="0">
                          <a:solidFill>
                            <a:schemeClr val="tx1"/>
                          </a:solidFill>
                          <a:latin typeface="Cambria Math" panose="02040503050406030204" pitchFamily="18" charset="0"/>
                        </a:rPr>
                        <m:t>𝑄</m:t>
                      </m:r>
                      <m:r>
                        <a:rPr lang="es-PE" sz="2400" i="1" smtClean="0">
                          <a:solidFill>
                            <a:schemeClr val="tx1"/>
                          </a:solidFill>
                          <a:latin typeface="Cambria Math" panose="02040503050406030204" pitchFamily="18" charset="0"/>
                        </a:rPr>
                        <m:t>=</m:t>
                      </m:r>
                      <m:rad>
                        <m:radPr>
                          <m:degHide m:val="on"/>
                          <m:ctrlPr>
                            <a:rPr lang="es-PE" sz="2400" i="1">
                              <a:solidFill>
                                <a:schemeClr val="tx1"/>
                              </a:solidFill>
                              <a:latin typeface="Cambria Math" panose="02040503050406030204" pitchFamily="18" charset="0"/>
                            </a:rPr>
                          </m:ctrlPr>
                        </m:radPr>
                        <m:deg/>
                        <m:e>
                          <m:f>
                            <m:fPr>
                              <m:ctrlPr>
                                <a:rPr lang="es-PE" sz="2400" i="1">
                                  <a:solidFill>
                                    <a:schemeClr val="tx1"/>
                                  </a:solidFill>
                                  <a:latin typeface="Cambria Math" panose="02040503050406030204" pitchFamily="18" charset="0"/>
                                </a:rPr>
                              </m:ctrlPr>
                            </m:fPr>
                            <m:num>
                              <m:r>
                                <a:rPr lang="es-PE" sz="2400" i="1">
                                  <a:solidFill>
                                    <a:schemeClr val="tx1"/>
                                  </a:solidFill>
                                  <a:latin typeface="Cambria Math" panose="02040503050406030204" pitchFamily="18" charset="0"/>
                                </a:rPr>
                                <m:t>2×45.000×100</m:t>
                              </m:r>
                            </m:num>
                            <m:den>
                              <m:r>
                                <a:rPr lang="es-PE" sz="2400" i="1">
                                  <a:solidFill>
                                    <a:schemeClr val="tx1"/>
                                  </a:solidFill>
                                  <a:latin typeface="Cambria Math" panose="02040503050406030204" pitchFamily="18" charset="0"/>
                                </a:rPr>
                                <m:t>45</m:t>
                              </m:r>
                              <m:r>
                                <a:rPr lang="es-ES" sz="2400" i="1">
                                  <a:solidFill>
                                    <a:schemeClr val="tx1"/>
                                  </a:solidFill>
                                  <a:latin typeface="Cambria Math" panose="02040503050406030204" pitchFamily="18" charset="0"/>
                                </a:rPr>
                                <m:t> </m:t>
                              </m:r>
                              <m:r>
                                <m:rPr>
                                  <m:sty m:val="p"/>
                                </m:rPr>
                                <a:rPr lang="es-ES" sz="2400">
                                  <a:solidFill>
                                    <a:schemeClr val="tx1"/>
                                  </a:solidFill>
                                  <a:latin typeface="Cambria Math" panose="02040503050406030204" pitchFamily="18" charset="0"/>
                                </a:rPr>
                                <m:t>x</m:t>
                              </m:r>
                              <m:r>
                                <a:rPr lang="es-ES" sz="2400" i="1">
                                  <a:solidFill>
                                    <a:schemeClr val="tx1"/>
                                  </a:solidFill>
                                  <a:latin typeface="Cambria Math" panose="02040503050406030204" pitchFamily="18" charset="0"/>
                                </a:rPr>
                                <m:t> 0.20</m:t>
                              </m:r>
                            </m:den>
                          </m:f>
                        </m:e>
                      </m:rad>
                    </m:oMath>
                  </m:oMathPara>
                </a14:m>
                <a:endParaRPr lang="es-PE" sz="2400" dirty="0">
                  <a:solidFill>
                    <a:schemeClr val="tx1"/>
                  </a:solidFill>
                </a:endParaRPr>
              </a:p>
            </p:txBody>
          </p:sp>
        </mc:Choice>
        <mc:Fallback xmlns="">
          <p:sp>
            <p:nvSpPr>
              <p:cNvPr id="8" name="Rectángulo redondeado 7">
                <a:extLst>
                  <a:ext uri="{FF2B5EF4-FFF2-40B4-BE49-F238E27FC236}">
                    <a16:creationId xmlns:a16="http://schemas.microsoft.com/office/drawing/2014/main" id="{F631AE8B-8A82-164E-B85A-2AB03C43C66A}"/>
                  </a:ext>
                </a:extLst>
              </p:cNvPr>
              <p:cNvSpPr>
                <a:spLocks noRot="1" noChangeAspect="1" noMove="1" noResize="1" noEditPoints="1" noAdjustHandles="1" noChangeArrowheads="1" noChangeShapeType="1" noTextEdit="1"/>
              </p:cNvSpPr>
              <p:nvPr/>
            </p:nvSpPr>
            <p:spPr>
              <a:xfrm>
                <a:off x="4392613" y="2059280"/>
                <a:ext cx="3431403" cy="1283026"/>
              </a:xfrm>
              <a:prstGeom prst="roundRect">
                <a:avLst>
                  <a:gd name="adj" fmla="val 12423"/>
                </a:avLst>
              </a:prstGeom>
              <a:blipFill>
                <a:blip r:embed="rId4"/>
                <a:stretch>
                  <a:fillRect/>
                </a:stretch>
              </a:blipFill>
              <a:ln>
                <a:noFill/>
              </a:ln>
            </p:spPr>
            <p:txBody>
              <a:bodyPr/>
              <a:lstStyle/>
              <a:p>
                <a:r>
                  <a:rPr lang="es-ES_tradnl">
                    <a:noFill/>
                  </a:rPr>
                  <a:t> </a:t>
                </a:r>
              </a:p>
            </p:txBody>
          </p:sp>
        </mc:Fallback>
      </mc:AlternateContent>
    </p:spTree>
    <p:extLst>
      <p:ext uri="{BB962C8B-B14F-4D97-AF65-F5344CB8AC3E}">
        <p14:creationId xmlns:p14="http://schemas.microsoft.com/office/powerpoint/2010/main" val="1594535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E06CA21-76C0-CC42-875B-BC51C3050671}"/>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1FD80CD9-0CB5-0C48-B184-CA8CCF7289CE}"/>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F8CDFA13-1F4B-FB45-A3E0-A41EA8A74F6B}"/>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9981D63A-638B-0447-895A-3E7A3A8E5B85}"/>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6DC84BCC-C201-E14C-B404-9D7438547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2478435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F229690-049D-E743-A968-CA93E0844220}"/>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4BC0904E-CA26-7F43-ABC5-113D04A303E1}"/>
              </a:ext>
            </a:extLst>
          </p:cNvPr>
          <p:cNvSpPr txBox="1"/>
          <p:nvPr/>
        </p:nvSpPr>
        <p:spPr>
          <a:xfrm>
            <a:off x="1279545" y="912813"/>
            <a:ext cx="5269301" cy="1938992"/>
          </a:xfrm>
          <a:prstGeom prst="rect">
            <a:avLst/>
          </a:prstGeom>
        </p:spPr>
        <p:txBody>
          <a:bodyPr vert="horz" wrap="square" lIns="0" tIns="0" rIns="0" bIns="0" rtlCol="0">
            <a:spAutoFit/>
          </a:bodyPr>
          <a:lstStyle/>
          <a:p>
            <a:pPr>
              <a:buSzPts val="1600"/>
            </a:pPr>
            <a:r>
              <a:rPr lang="es-PE" sz="1400" dirty="0">
                <a:latin typeface="Calibri" charset="0"/>
                <a:cs typeface="Calibri" charset="0"/>
              </a:rPr>
              <a:t>El mundo ha cambiado y seguirá en este proceso. El proceso de pronóstico de demanda es necesario para sincronizar la cadena de suministros y ser más eficientes.</a:t>
            </a:r>
          </a:p>
          <a:p>
            <a:pPr>
              <a:buSzPts val="1600"/>
            </a:pPr>
            <a:endParaRPr lang="es-PE" sz="1400" dirty="0">
              <a:latin typeface="Calibri" charset="0"/>
              <a:cs typeface="Calibri" charset="0"/>
            </a:endParaRPr>
          </a:p>
          <a:p>
            <a:pPr>
              <a:buSzPts val="1600"/>
            </a:pPr>
            <a:r>
              <a:rPr lang="es-PE" sz="1400" dirty="0">
                <a:latin typeface="Calibri" charset="0"/>
                <a:cs typeface="Calibri" charset="0"/>
              </a:rPr>
              <a:t>La técnica de promedio simple aplica muy bien y es útil cuando no hay tendencias ni influencias estacionales.</a:t>
            </a:r>
          </a:p>
          <a:p>
            <a:pPr>
              <a:buSzPts val="1600"/>
            </a:pPr>
            <a:endParaRPr lang="es-PE" sz="1400" dirty="0">
              <a:latin typeface="Calibri" charset="0"/>
              <a:cs typeface="Calibri" charset="0"/>
            </a:endParaRPr>
          </a:p>
          <a:p>
            <a:pPr>
              <a:buSzPts val="1600"/>
            </a:pPr>
            <a:r>
              <a:rPr lang="es-PE" sz="1400" dirty="0">
                <a:latin typeface="Calibri" charset="0"/>
                <a:cs typeface="Calibri" charset="0"/>
              </a:rPr>
              <a:t>La técnica de promedios ponderados es útil cuando queremos darles más importancia a los datos históricos más recientes.</a:t>
            </a:r>
          </a:p>
        </p:txBody>
      </p:sp>
      <p:pic>
        <p:nvPicPr>
          <p:cNvPr id="10" name="Imagen 9">
            <a:extLst>
              <a:ext uri="{FF2B5EF4-FFF2-40B4-BE49-F238E27FC236}">
                <a16:creationId xmlns:a16="http://schemas.microsoft.com/office/drawing/2014/main" id="{E5344295-F988-2246-B891-594AF085CA8B}"/>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B98CA7D5-7CF9-9940-BF63-DC9F853C5FB5}"/>
              </a:ext>
            </a:extLst>
          </p:cNvPr>
          <p:cNvPicPr>
            <a:picLocks noChangeAspect="1"/>
          </p:cNvPicPr>
          <p:nvPr/>
        </p:nvPicPr>
        <p:blipFill>
          <a:blip r:embed="rId4"/>
          <a:stretch>
            <a:fillRect/>
          </a:stretch>
        </p:blipFill>
        <p:spPr>
          <a:xfrm>
            <a:off x="1011260" y="1823536"/>
            <a:ext cx="114138" cy="117546"/>
          </a:xfrm>
          <a:prstGeom prst="rect">
            <a:avLst/>
          </a:prstGeom>
        </p:spPr>
      </p:pic>
      <p:pic>
        <p:nvPicPr>
          <p:cNvPr id="12" name="Imagen 11">
            <a:extLst>
              <a:ext uri="{FF2B5EF4-FFF2-40B4-BE49-F238E27FC236}">
                <a16:creationId xmlns:a16="http://schemas.microsoft.com/office/drawing/2014/main" id="{76C5FA68-4EEF-414F-9086-C6B2AB6D7883}"/>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3" name="Rectangle 5">
            <a:extLst>
              <a:ext uri="{FF2B5EF4-FFF2-40B4-BE49-F238E27FC236}">
                <a16:creationId xmlns:a16="http://schemas.microsoft.com/office/drawing/2014/main" id="{20A600CE-E365-474F-9E13-1DA2B673AA2A}"/>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4" name="Imagen 13">
            <a:extLst>
              <a:ext uri="{FF2B5EF4-FFF2-40B4-BE49-F238E27FC236}">
                <a16:creationId xmlns:a16="http://schemas.microsoft.com/office/drawing/2014/main" id="{899B0EC0-C10F-6345-8F2F-600E8AF0CD0F}"/>
              </a:ext>
            </a:extLst>
          </p:cNvPr>
          <p:cNvPicPr>
            <a:picLocks noChangeAspect="1"/>
          </p:cNvPicPr>
          <p:nvPr/>
        </p:nvPicPr>
        <p:blipFill>
          <a:blip r:embed="rId4"/>
          <a:stretch>
            <a:fillRect/>
          </a:stretch>
        </p:blipFill>
        <p:spPr>
          <a:xfrm>
            <a:off x="1011260" y="2448913"/>
            <a:ext cx="114138" cy="117546"/>
          </a:xfrm>
          <a:prstGeom prst="rect">
            <a:avLst/>
          </a:prstGeom>
        </p:spPr>
      </p:pic>
    </p:spTree>
    <p:custDataLst>
      <p:tags r:id="rId1"/>
    </p:custDataLst>
    <p:extLst>
      <p:ext uri="{BB962C8B-B14F-4D97-AF65-F5344CB8AC3E}">
        <p14:creationId xmlns:p14="http://schemas.microsoft.com/office/powerpoint/2010/main" val="2115611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D0400EA-11A4-A74B-BA99-A7C307112E86}"/>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1BDE595C-E864-024E-8A0B-EDCDAD7BDE74}"/>
              </a:ext>
            </a:extLst>
          </p:cNvPr>
          <p:cNvSpPr txBox="1"/>
          <p:nvPr/>
        </p:nvSpPr>
        <p:spPr>
          <a:xfrm>
            <a:off x="1279545" y="912813"/>
            <a:ext cx="5426055" cy="1723549"/>
          </a:xfrm>
          <a:prstGeom prst="rect">
            <a:avLst/>
          </a:prstGeom>
        </p:spPr>
        <p:txBody>
          <a:bodyPr vert="horz" wrap="square" lIns="0" tIns="0" rIns="0" bIns="0" rtlCol="0">
            <a:spAutoFit/>
          </a:bodyPr>
          <a:lstStyle/>
          <a:p>
            <a:pPr>
              <a:buSzPts val="1600"/>
            </a:pPr>
            <a:r>
              <a:rPr lang="es-PE" sz="1400" dirty="0">
                <a:latin typeface="Calibri" charset="0"/>
                <a:cs typeface="Calibri" charset="0"/>
              </a:rPr>
              <a:t>La regresión lineal es la técnica más apropiada para productos con demanda conocida y posicionamiento en el mercado.</a:t>
            </a:r>
          </a:p>
          <a:p>
            <a:pPr>
              <a:buSzPts val="1600"/>
            </a:pPr>
            <a:endParaRPr lang="es-PE" sz="1400" dirty="0">
              <a:latin typeface="Calibri" charset="0"/>
              <a:cs typeface="Calibri" charset="0"/>
            </a:endParaRPr>
          </a:p>
          <a:p>
            <a:pPr>
              <a:buSzPts val="1600"/>
            </a:pPr>
            <a:r>
              <a:rPr lang="es-PE" sz="1400" dirty="0">
                <a:latin typeface="Calibri" charset="0"/>
                <a:cs typeface="Calibri" charset="0"/>
              </a:rPr>
              <a:t>La demanda insatisfecha es una oportunidad para la creación de nuevos negocios, algunos enfocados en nichos de esa demanda insatisfecha.</a:t>
            </a:r>
          </a:p>
          <a:p>
            <a:pPr>
              <a:buSzPts val="1600"/>
            </a:pPr>
            <a:endParaRPr lang="es-PE" sz="1400" dirty="0">
              <a:latin typeface="Calibri" charset="0"/>
              <a:cs typeface="Calibri" charset="0"/>
            </a:endParaRPr>
          </a:p>
          <a:p>
            <a:pPr>
              <a:buSzPts val="1600"/>
            </a:pPr>
            <a:r>
              <a:rPr lang="es-PE" sz="1400" dirty="0">
                <a:latin typeface="Calibri" charset="0"/>
                <a:cs typeface="Calibri" charset="0"/>
              </a:rPr>
              <a:t>El modelo de lote económico es ideal para casos en donde se busca reducir los costos de almacenamiento y de compras.</a:t>
            </a:r>
          </a:p>
        </p:txBody>
      </p:sp>
      <p:pic>
        <p:nvPicPr>
          <p:cNvPr id="10" name="Imagen 9">
            <a:extLst>
              <a:ext uri="{FF2B5EF4-FFF2-40B4-BE49-F238E27FC236}">
                <a16:creationId xmlns:a16="http://schemas.microsoft.com/office/drawing/2014/main" id="{7CBE1B59-907C-E649-9DEB-8B5CD671FDB2}"/>
              </a:ext>
            </a:extLst>
          </p:cNvPr>
          <p:cNvPicPr>
            <a:picLocks noChangeAspect="1"/>
          </p:cNvPicPr>
          <p:nvPr/>
        </p:nvPicPr>
        <p:blipFill>
          <a:blip r:embed="rId4"/>
          <a:stretch>
            <a:fillRect/>
          </a:stretch>
        </p:blipFill>
        <p:spPr>
          <a:xfrm>
            <a:off x="1011260" y="954885"/>
            <a:ext cx="114138" cy="117546"/>
          </a:xfrm>
          <a:prstGeom prst="rect">
            <a:avLst/>
          </a:prstGeom>
        </p:spPr>
      </p:pic>
      <p:pic>
        <p:nvPicPr>
          <p:cNvPr id="11" name="Imagen 10">
            <a:extLst>
              <a:ext uri="{FF2B5EF4-FFF2-40B4-BE49-F238E27FC236}">
                <a16:creationId xmlns:a16="http://schemas.microsoft.com/office/drawing/2014/main" id="{60EACCC7-388F-5A47-9A27-351F78787121}"/>
              </a:ext>
            </a:extLst>
          </p:cNvPr>
          <p:cNvPicPr>
            <a:picLocks noChangeAspect="1"/>
          </p:cNvPicPr>
          <p:nvPr/>
        </p:nvPicPr>
        <p:blipFill>
          <a:blip r:embed="rId4"/>
          <a:stretch>
            <a:fillRect/>
          </a:stretch>
        </p:blipFill>
        <p:spPr>
          <a:xfrm>
            <a:off x="1011260" y="1593497"/>
            <a:ext cx="114138" cy="117546"/>
          </a:xfrm>
          <a:prstGeom prst="rect">
            <a:avLst/>
          </a:prstGeom>
        </p:spPr>
      </p:pic>
      <p:pic>
        <p:nvPicPr>
          <p:cNvPr id="12" name="Imagen 11">
            <a:extLst>
              <a:ext uri="{FF2B5EF4-FFF2-40B4-BE49-F238E27FC236}">
                <a16:creationId xmlns:a16="http://schemas.microsoft.com/office/drawing/2014/main" id="{86B62976-5C90-4149-AE74-D63D0EAC4654}"/>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3" name="Rectangle 5">
            <a:extLst>
              <a:ext uri="{FF2B5EF4-FFF2-40B4-BE49-F238E27FC236}">
                <a16:creationId xmlns:a16="http://schemas.microsoft.com/office/drawing/2014/main" id="{63947264-7EE2-B241-BEAB-4CB4B5ECA27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4" name="Imagen 13">
            <a:extLst>
              <a:ext uri="{FF2B5EF4-FFF2-40B4-BE49-F238E27FC236}">
                <a16:creationId xmlns:a16="http://schemas.microsoft.com/office/drawing/2014/main" id="{588AEA98-F6C3-9A4D-9B3E-CF2B6B68717E}"/>
              </a:ext>
            </a:extLst>
          </p:cNvPr>
          <p:cNvPicPr>
            <a:picLocks noChangeAspect="1"/>
          </p:cNvPicPr>
          <p:nvPr/>
        </p:nvPicPr>
        <p:blipFill>
          <a:blip r:embed="rId4"/>
          <a:stretch>
            <a:fillRect/>
          </a:stretch>
        </p:blipFill>
        <p:spPr>
          <a:xfrm>
            <a:off x="1011260" y="2232109"/>
            <a:ext cx="114138" cy="117546"/>
          </a:xfrm>
          <a:prstGeom prst="rect">
            <a:avLst/>
          </a:prstGeom>
        </p:spPr>
      </p:pic>
    </p:spTree>
    <p:custDataLst>
      <p:tags r:id="rId1"/>
    </p:custDataLst>
    <p:extLst>
      <p:ext uri="{BB962C8B-B14F-4D97-AF65-F5344CB8AC3E}">
        <p14:creationId xmlns:p14="http://schemas.microsoft.com/office/powerpoint/2010/main" val="4015447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F376B85-2E18-3D4D-88D6-A9906AE785F9}"/>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B7A1739B-B238-874C-9090-9026A7E29E6C}"/>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3C0AA23C-B048-4549-9307-A2426977A435}"/>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15090FA3-45C0-F44C-834A-1A5D79822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1449034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4588C06-150A-484D-93B7-082DC67B048B}"/>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36088780-A272-3049-BCF1-8A5B4208A0EB}"/>
              </a:ext>
            </a:extLst>
          </p:cNvPr>
          <p:cNvSpPr txBox="1"/>
          <p:nvPr/>
        </p:nvSpPr>
        <p:spPr>
          <a:xfrm>
            <a:off x="1279009" y="917823"/>
            <a:ext cx="4774320" cy="3016210"/>
          </a:xfrm>
          <a:prstGeom prst="rect">
            <a:avLst/>
          </a:prstGeom>
        </p:spPr>
        <p:txBody>
          <a:bodyPr vert="horz" wrap="square" lIns="0" tIns="0" rIns="0" bIns="0" rtlCol="0">
            <a:spAutoFit/>
          </a:bodyPr>
          <a:lstStyle/>
          <a:p>
            <a:pPr marL="0" indent="0">
              <a:spcBef>
                <a:spcPts val="0"/>
              </a:spcBef>
              <a:buSzPct val="100000"/>
              <a:buNone/>
            </a:pPr>
            <a:r>
              <a:rPr lang="es-PE" sz="1400" dirty="0">
                <a:latin typeface="Calibri" charset="0"/>
                <a:cs typeface="Calibri" charset="0"/>
              </a:rPr>
              <a:t>APICS Dictionary, Thirdteenth Edition 2010. </a:t>
            </a:r>
            <a:r>
              <a:rPr lang="en-US" sz="1400" dirty="0">
                <a:latin typeface="Calibri" charset="0"/>
                <a:cs typeface="Calibri" charset="0"/>
              </a:rPr>
              <a:t>The Association for Operations Management. Chicago, Illinois, USA</a:t>
            </a:r>
          </a:p>
          <a:p>
            <a:pPr marL="0" indent="0">
              <a:spcBef>
                <a:spcPts val="0"/>
              </a:spcBef>
              <a:buSzPct val="100000"/>
              <a:buNone/>
            </a:pPr>
            <a:endParaRPr lang="en-US" sz="1400" dirty="0">
              <a:latin typeface="Calibri" charset="0"/>
              <a:cs typeface="Calibri" charset="0"/>
            </a:endParaRPr>
          </a:p>
          <a:p>
            <a:pPr marL="0" indent="0">
              <a:spcBef>
                <a:spcPts val="0"/>
              </a:spcBef>
              <a:buSzPct val="100000"/>
              <a:buNone/>
            </a:pPr>
            <a:r>
              <a:rPr lang="es-ES" sz="1400" dirty="0" err="1">
                <a:latin typeface="Calibri" charset="0"/>
                <a:cs typeface="Calibri" charset="0"/>
              </a:rPr>
              <a:t>Chopra</a:t>
            </a:r>
            <a:r>
              <a:rPr lang="es-ES" sz="1400" dirty="0">
                <a:latin typeface="Calibri" charset="0"/>
                <a:cs typeface="Calibri" charset="0"/>
              </a:rPr>
              <a:t>, S. (2020). Administración de la cadena de suministro. (6a. ed.) Pearson Educación.</a:t>
            </a:r>
          </a:p>
          <a:p>
            <a:pPr marL="0" indent="0">
              <a:spcBef>
                <a:spcPts val="0"/>
              </a:spcBef>
              <a:buSzPct val="100000"/>
              <a:buNone/>
            </a:pPr>
            <a:endParaRPr lang="en-US" sz="1400" dirty="0">
              <a:latin typeface="Calibri" charset="0"/>
              <a:cs typeface="Calibri" charset="0"/>
            </a:endParaRPr>
          </a:p>
          <a:p>
            <a:pPr marL="0" indent="0">
              <a:spcBef>
                <a:spcPts val="0"/>
              </a:spcBef>
              <a:buSzPct val="100000"/>
              <a:buNone/>
            </a:pPr>
            <a:r>
              <a:rPr lang="es-ES" sz="1400" dirty="0" err="1">
                <a:latin typeface="Calibri" charset="0"/>
                <a:cs typeface="Calibri" charset="0"/>
              </a:rPr>
              <a:t>Ballou</a:t>
            </a:r>
            <a:r>
              <a:rPr lang="es-ES" sz="1400" dirty="0">
                <a:latin typeface="Calibri" charset="0"/>
                <a:cs typeface="Calibri" charset="0"/>
              </a:rPr>
              <a:t>, Ronald H. (2004) Logística. Administración de la Cadena de Suministro. Pearson Educación. México.</a:t>
            </a:r>
          </a:p>
          <a:p>
            <a:pPr marL="0" indent="0">
              <a:spcBef>
                <a:spcPts val="0"/>
              </a:spcBef>
              <a:buSzPct val="100000"/>
              <a:buNone/>
            </a:pPr>
            <a:endParaRPr lang="en-US" sz="1400" dirty="0">
              <a:latin typeface="Calibri" charset="0"/>
              <a:cs typeface="Calibri" charset="0"/>
            </a:endParaRPr>
          </a:p>
          <a:p>
            <a:pPr marL="0" indent="0">
              <a:spcBef>
                <a:spcPts val="0"/>
              </a:spcBef>
              <a:buSzPct val="100000"/>
              <a:buNone/>
            </a:pPr>
            <a:r>
              <a:rPr lang="es-ES" sz="1400" dirty="0">
                <a:latin typeface="Calibri" charset="0"/>
                <a:cs typeface="Calibri" charset="0"/>
              </a:rPr>
              <a:t>Mora García, Luis Aníbal (2016). Gestión logística integral: las mejores prácticas en la cadena de abastecimientos. Bogotá: ECOE.</a:t>
            </a:r>
          </a:p>
          <a:p>
            <a:pPr marL="0" indent="0">
              <a:spcBef>
                <a:spcPts val="0"/>
              </a:spcBef>
              <a:buSzPct val="100000"/>
              <a:buNone/>
            </a:pPr>
            <a:endParaRPr lang="es-ES" sz="1400" dirty="0">
              <a:latin typeface="Calibri" charset="0"/>
              <a:cs typeface="Calibri" charset="0"/>
            </a:endParaRPr>
          </a:p>
          <a:p>
            <a:pPr marL="0" indent="0">
              <a:spcBef>
                <a:spcPts val="0"/>
              </a:spcBef>
              <a:buSzPct val="100000"/>
              <a:buNone/>
            </a:pPr>
            <a:r>
              <a:rPr lang="es-ES" sz="1400" dirty="0">
                <a:latin typeface="Calibri" charset="0"/>
                <a:cs typeface="Calibri" charset="0"/>
              </a:rPr>
              <a:t>Solórzano, María José (2018). Optimización de la cadena logística. </a:t>
            </a:r>
            <a:r>
              <a:rPr lang="es-ES" sz="1400" dirty="0" err="1">
                <a:latin typeface="Calibri" charset="0"/>
                <a:cs typeface="Calibri" charset="0"/>
              </a:rPr>
              <a:t>Ic</a:t>
            </a:r>
            <a:r>
              <a:rPr lang="es-ES" sz="1400" dirty="0">
                <a:latin typeface="Calibri" charset="0"/>
                <a:cs typeface="Calibri" charset="0"/>
              </a:rPr>
              <a:t> editorial. España.</a:t>
            </a:r>
          </a:p>
        </p:txBody>
      </p:sp>
      <p:pic>
        <p:nvPicPr>
          <p:cNvPr id="6" name="Imagen 5">
            <a:extLst>
              <a:ext uri="{FF2B5EF4-FFF2-40B4-BE49-F238E27FC236}">
                <a16:creationId xmlns:a16="http://schemas.microsoft.com/office/drawing/2014/main" id="{AD04E206-9D6A-794B-A756-1B2243C219A5}"/>
              </a:ext>
            </a:extLst>
          </p:cNvPr>
          <p:cNvPicPr>
            <a:picLocks noChangeAspect="1"/>
          </p:cNvPicPr>
          <p:nvPr/>
        </p:nvPicPr>
        <p:blipFill>
          <a:blip r:embed="rId4"/>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ABED1DA4-9C37-1F46-B934-D074354ED9C9}"/>
              </a:ext>
            </a:extLst>
          </p:cNvPr>
          <p:cNvPicPr>
            <a:picLocks noChangeAspect="1"/>
          </p:cNvPicPr>
          <p:nvPr/>
        </p:nvPicPr>
        <p:blipFill>
          <a:blip r:embed="rId4"/>
          <a:stretch>
            <a:fillRect/>
          </a:stretch>
        </p:blipFill>
        <p:spPr>
          <a:xfrm>
            <a:off x="1008064" y="1620119"/>
            <a:ext cx="103867" cy="106967"/>
          </a:xfrm>
          <a:prstGeom prst="rect">
            <a:avLst/>
          </a:prstGeom>
        </p:spPr>
      </p:pic>
      <p:pic>
        <p:nvPicPr>
          <p:cNvPr id="10" name="Imagen 9">
            <a:extLst>
              <a:ext uri="{FF2B5EF4-FFF2-40B4-BE49-F238E27FC236}">
                <a16:creationId xmlns:a16="http://schemas.microsoft.com/office/drawing/2014/main" id="{772F6AEE-80CC-F441-8156-C8237F96192C}"/>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1" name="Rectangle 5">
            <a:extLst>
              <a:ext uri="{FF2B5EF4-FFF2-40B4-BE49-F238E27FC236}">
                <a16:creationId xmlns:a16="http://schemas.microsoft.com/office/drawing/2014/main" id="{2D227EB1-4048-1942-A4C5-42B3495B159B}"/>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3" name="Imagen 12">
            <a:extLst>
              <a:ext uri="{FF2B5EF4-FFF2-40B4-BE49-F238E27FC236}">
                <a16:creationId xmlns:a16="http://schemas.microsoft.com/office/drawing/2014/main" id="{3A0D05AA-BD4A-AD40-84C7-52F01F2A9BD0}"/>
              </a:ext>
            </a:extLst>
          </p:cNvPr>
          <p:cNvPicPr>
            <a:picLocks noChangeAspect="1"/>
          </p:cNvPicPr>
          <p:nvPr/>
        </p:nvPicPr>
        <p:blipFill>
          <a:blip r:embed="rId4"/>
          <a:stretch>
            <a:fillRect/>
          </a:stretch>
        </p:blipFill>
        <p:spPr>
          <a:xfrm>
            <a:off x="1008064" y="2260199"/>
            <a:ext cx="103867" cy="106967"/>
          </a:xfrm>
          <a:prstGeom prst="rect">
            <a:avLst/>
          </a:prstGeom>
        </p:spPr>
      </p:pic>
      <p:pic>
        <p:nvPicPr>
          <p:cNvPr id="15" name="Imagen 14">
            <a:extLst>
              <a:ext uri="{FF2B5EF4-FFF2-40B4-BE49-F238E27FC236}">
                <a16:creationId xmlns:a16="http://schemas.microsoft.com/office/drawing/2014/main" id="{B7664497-F5DC-1C49-8F7E-03349FA280CF}"/>
              </a:ext>
            </a:extLst>
          </p:cNvPr>
          <p:cNvPicPr>
            <a:picLocks noChangeAspect="1"/>
          </p:cNvPicPr>
          <p:nvPr/>
        </p:nvPicPr>
        <p:blipFill>
          <a:blip r:embed="rId4"/>
          <a:stretch>
            <a:fillRect/>
          </a:stretch>
        </p:blipFill>
        <p:spPr>
          <a:xfrm>
            <a:off x="1008064" y="2891135"/>
            <a:ext cx="103867" cy="106967"/>
          </a:xfrm>
          <a:prstGeom prst="rect">
            <a:avLst/>
          </a:prstGeom>
        </p:spPr>
      </p:pic>
      <p:pic>
        <p:nvPicPr>
          <p:cNvPr id="16" name="Imagen 15">
            <a:extLst>
              <a:ext uri="{FF2B5EF4-FFF2-40B4-BE49-F238E27FC236}">
                <a16:creationId xmlns:a16="http://schemas.microsoft.com/office/drawing/2014/main" id="{301ED307-AD2B-0F42-A68A-E4A0B770D467}"/>
              </a:ext>
            </a:extLst>
          </p:cNvPr>
          <p:cNvPicPr>
            <a:picLocks noChangeAspect="1"/>
          </p:cNvPicPr>
          <p:nvPr/>
        </p:nvPicPr>
        <p:blipFill>
          <a:blip r:embed="rId4"/>
          <a:stretch>
            <a:fillRect/>
          </a:stretch>
        </p:blipFill>
        <p:spPr>
          <a:xfrm>
            <a:off x="1008064" y="3522071"/>
            <a:ext cx="103867" cy="106967"/>
          </a:xfrm>
          <a:prstGeom prst="rect">
            <a:avLst/>
          </a:prstGeom>
        </p:spPr>
      </p:pic>
    </p:spTree>
    <p:custDataLst>
      <p:tags r:id="rId1"/>
    </p:custDataLst>
    <p:extLst>
      <p:ext uri="{BB962C8B-B14F-4D97-AF65-F5344CB8AC3E}">
        <p14:creationId xmlns:p14="http://schemas.microsoft.com/office/powerpoint/2010/main" val="148054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52221204-C42B-6144-AFF1-F346F27276C5}"/>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8" name="object 7">
            <a:extLst>
              <a:ext uri="{FF2B5EF4-FFF2-40B4-BE49-F238E27FC236}">
                <a16:creationId xmlns:a16="http://schemas.microsoft.com/office/drawing/2014/main" id="{37B0E2F1-E7F9-8048-B01B-2DFCF68F5647}"/>
              </a:ext>
            </a:extLst>
          </p:cNvPr>
          <p:cNvSpPr txBox="1"/>
          <p:nvPr/>
        </p:nvSpPr>
        <p:spPr>
          <a:xfrm>
            <a:off x="1282298" y="918372"/>
            <a:ext cx="5521727" cy="3662541"/>
          </a:xfrm>
          <a:prstGeom prst="rect">
            <a:avLst/>
          </a:prstGeom>
        </p:spPr>
        <p:txBody>
          <a:bodyPr vert="horz" wrap="square" lIns="0" tIns="0" rIns="0" bIns="0" rtlCol="0">
            <a:spAutoFit/>
          </a:bodyPr>
          <a:lstStyle/>
          <a:p>
            <a:pPr marL="11725">
              <a:buSzPts val="1800"/>
              <a:tabLst>
                <a:tab pos="121285" algn="l"/>
              </a:tabLst>
            </a:pPr>
            <a:r>
              <a:rPr lang="es-ES_tradnl" sz="1400" dirty="0">
                <a:solidFill>
                  <a:srgbClr val="262626"/>
                </a:solidFill>
                <a:latin typeface="Calibri"/>
                <a:cs typeface="Calibri"/>
              </a:rPr>
              <a:t>Los cambios han empujado a darle independencia e importancia al proceso y hoy existen Gerencias de Planeamiento de Demanda con muchas personas trabajando en este proceso. Hoy, casi todas las grandes compañías tienen este proceso independiente con un equipo encabezado por un gerente y planificadores de demanda.</a:t>
            </a:r>
          </a:p>
          <a:p>
            <a:pPr marL="11725" indent="-168275">
              <a:buSzPts val="1800"/>
              <a:buFont typeface="Arial"/>
              <a:buChar char="•"/>
              <a:tabLst>
                <a:tab pos="121285" algn="l"/>
              </a:tabLst>
            </a:pPr>
            <a:endParaRPr lang="es-ES_tradnl" sz="1400" dirty="0">
              <a:solidFill>
                <a:srgbClr val="262626"/>
              </a:solidFill>
              <a:latin typeface="Calibri"/>
              <a:cs typeface="Calibri"/>
            </a:endParaRPr>
          </a:p>
          <a:p>
            <a:pPr marL="11725">
              <a:buSzPts val="1800"/>
              <a:tabLst>
                <a:tab pos="121285" algn="l"/>
              </a:tabLst>
            </a:pPr>
            <a:r>
              <a:rPr lang="es-ES_tradnl" sz="1400" dirty="0">
                <a:solidFill>
                  <a:srgbClr val="262626"/>
                </a:solidFill>
                <a:latin typeface="Calibri"/>
                <a:cs typeface="Calibri"/>
              </a:rPr>
              <a:t>Existen muchos modelos estadísticos que resuelven este proceso. Modelos de promedios y de regresión lineal. Aún se mantienen estos modelos y el software los ha automatizado, su apoyo es fundamental en la era tecnológica que vivimos. Planificar adecuadamente se ha vuelto clave para todas las organizaciones.</a:t>
            </a:r>
          </a:p>
          <a:p>
            <a:pPr marL="11725">
              <a:buSzPts val="1800"/>
              <a:tabLst>
                <a:tab pos="121285" algn="l"/>
              </a:tabLst>
            </a:pPr>
            <a:endParaRPr lang="es-ES_tradnl" sz="1400" dirty="0">
              <a:solidFill>
                <a:srgbClr val="262626"/>
              </a:solidFill>
              <a:latin typeface="Calibri"/>
              <a:cs typeface="Calibri"/>
            </a:endParaRPr>
          </a:p>
          <a:p>
            <a:pPr marL="11725">
              <a:buClr>
                <a:schemeClr val="tx1"/>
              </a:buClr>
              <a:buSzPts val="1800"/>
              <a:tabLst>
                <a:tab pos="121285" algn="l"/>
              </a:tabLst>
            </a:pPr>
            <a:r>
              <a:rPr lang="es-ES_tradnl" sz="1400" dirty="0">
                <a:solidFill>
                  <a:srgbClr val="262626"/>
                </a:solidFill>
                <a:latin typeface="Calibri"/>
                <a:cs typeface="Calibri"/>
              </a:rPr>
              <a:t>En esta sesión:</a:t>
            </a:r>
          </a:p>
          <a:p>
            <a:pPr marL="177800" lvl="1" indent="-165100">
              <a:buClr>
                <a:srgbClr val="EE4639"/>
              </a:buClr>
              <a:buSzPts val="1600"/>
              <a:buFont typeface="Arial" charset="0"/>
              <a:buChar char="•"/>
              <a:tabLst>
                <a:tab pos="120650" algn="l"/>
              </a:tabLst>
            </a:pPr>
            <a:r>
              <a:rPr lang="es-ES_tradnl" sz="1400" b="1" spc="-10" dirty="0">
                <a:solidFill>
                  <a:srgbClr val="262626"/>
                </a:solidFill>
                <a:latin typeface="Calibri" charset="0"/>
                <a:cs typeface="Calibri" charset="0"/>
              </a:rPr>
              <a:t>Aprenderás</a:t>
            </a:r>
            <a:r>
              <a:rPr lang="es-ES_tradnl" sz="1400" spc="-10" dirty="0">
                <a:solidFill>
                  <a:srgbClr val="262626"/>
                </a:solidFill>
                <a:latin typeface="Calibri" charset="0"/>
                <a:cs typeface="Calibri" charset="0"/>
              </a:rPr>
              <a:t> sobre cómo se pronostica la demanda en relación con los inventarios de productos y cómo se reponen estos inventarios físicamente.</a:t>
            </a:r>
          </a:p>
          <a:p>
            <a:pPr marL="177800" lvl="1" indent="-165100">
              <a:buClr>
                <a:srgbClr val="EE4639"/>
              </a:buClr>
              <a:buSzPts val="1600"/>
              <a:buFont typeface="Arial" charset="0"/>
              <a:buChar char="•"/>
              <a:tabLst>
                <a:tab pos="120650" algn="l"/>
              </a:tabLst>
            </a:pPr>
            <a:r>
              <a:rPr lang="es-ES_tradnl" sz="1400" b="1" spc="-10" dirty="0">
                <a:solidFill>
                  <a:srgbClr val="262626"/>
                </a:solidFill>
                <a:latin typeface="Calibri" charset="0"/>
                <a:cs typeface="Calibri" charset="0"/>
              </a:rPr>
              <a:t>Aprenderás</a:t>
            </a:r>
            <a:r>
              <a:rPr lang="es-ES_tradnl" sz="1400" spc="-10" dirty="0">
                <a:solidFill>
                  <a:srgbClr val="262626"/>
                </a:solidFill>
                <a:latin typeface="Calibri" charset="0"/>
                <a:cs typeface="Calibri" charset="0"/>
              </a:rPr>
              <a:t> también sobre el Modelo de Lote Económico de Wilson y cómo ponerlo en práctica.</a:t>
            </a:r>
          </a:p>
        </p:txBody>
      </p:sp>
      <p:pic>
        <p:nvPicPr>
          <p:cNvPr id="9" name="Imagen 8">
            <a:extLst>
              <a:ext uri="{FF2B5EF4-FFF2-40B4-BE49-F238E27FC236}">
                <a16:creationId xmlns:a16="http://schemas.microsoft.com/office/drawing/2014/main" id="{FE40578F-9B2A-E840-AEE5-79A7479350F3}"/>
              </a:ext>
            </a:extLst>
          </p:cNvPr>
          <p:cNvPicPr>
            <a:picLocks noChangeAspect="1"/>
          </p:cNvPicPr>
          <p:nvPr/>
        </p:nvPicPr>
        <p:blipFill>
          <a:blip r:embed="rId4"/>
          <a:stretch>
            <a:fillRect/>
          </a:stretch>
        </p:blipFill>
        <p:spPr>
          <a:xfrm>
            <a:off x="1010839" y="954885"/>
            <a:ext cx="117851" cy="121369"/>
          </a:xfrm>
          <a:prstGeom prst="rect">
            <a:avLst/>
          </a:prstGeom>
        </p:spPr>
      </p:pic>
      <p:pic>
        <p:nvPicPr>
          <p:cNvPr id="10" name="Imagen 9">
            <a:extLst>
              <a:ext uri="{FF2B5EF4-FFF2-40B4-BE49-F238E27FC236}">
                <a16:creationId xmlns:a16="http://schemas.microsoft.com/office/drawing/2014/main" id="{3F6C9058-A1EA-CC4D-9A60-28F3A36888C3}"/>
              </a:ext>
            </a:extLst>
          </p:cNvPr>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11" name="Rectángulo 10">
            <a:extLst>
              <a:ext uri="{FF2B5EF4-FFF2-40B4-BE49-F238E27FC236}">
                <a16:creationId xmlns:a16="http://schemas.microsoft.com/office/drawing/2014/main" id="{6452910A-7CFA-AB4F-A970-12CBBDB29376}"/>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2" name="Rectangle 5">
            <a:extLst>
              <a:ext uri="{FF2B5EF4-FFF2-40B4-BE49-F238E27FC236}">
                <a16:creationId xmlns:a16="http://schemas.microsoft.com/office/drawing/2014/main" id="{F560273F-9D59-B34A-B22E-8361D6CD7D0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pic>
        <p:nvPicPr>
          <p:cNvPr id="13" name="Imagen 12">
            <a:extLst>
              <a:ext uri="{FF2B5EF4-FFF2-40B4-BE49-F238E27FC236}">
                <a16:creationId xmlns:a16="http://schemas.microsoft.com/office/drawing/2014/main" id="{A6E29C58-4F02-DC4D-827C-E315708FA8B1}"/>
              </a:ext>
            </a:extLst>
          </p:cNvPr>
          <p:cNvPicPr>
            <a:picLocks noChangeAspect="1"/>
          </p:cNvPicPr>
          <p:nvPr/>
        </p:nvPicPr>
        <p:blipFill>
          <a:blip r:embed="rId4"/>
          <a:stretch>
            <a:fillRect/>
          </a:stretch>
        </p:blipFill>
        <p:spPr>
          <a:xfrm>
            <a:off x="1010839" y="2227515"/>
            <a:ext cx="117851" cy="121369"/>
          </a:xfrm>
          <a:prstGeom prst="rect">
            <a:avLst/>
          </a:prstGeom>
        </p:spPr>
      </p:pic>
      <p:pic>
        <p:nvPicPr>
          <p:cNvPr id="15" name="Imagen 14">
            <a:extLst>
              <a:ext uri="{FF2B5EF4-FFF2-40B4-BE49-F238E27FC236}">
                <a16:creationId xmlns:a16="http://schemas.microsoft.com/office/drawing/2014/main" id="{C40AA92F-D936-2145-81BA-864F9A73A3F6}"/>
              </a:ext>
            </a:extLst>
          </p:cNvPr>
          <p:cNvPicPr>
            <a:picLocks noChangeAspect="1"/>
          </p:cNvPicPr>
          <p:nvPr/>
        </p:nvPicPr>
        <p:blipFill>
          <a:blip r:embed="rId4"/>
          <a:stretch>
            <a:fillRect/>
          </a:stretch>
        </p:blipFill>
        <p:spPr>
          <a:xfrm>
            <a:off x="1010839" y="3520117"/>
            <a:ext cx="117851" cy="121369"/>
          </a:xfrm>
          <a:prstGeom prst="rect">
            <a:avLst/>
          </a:prstGeom>
        </p:spPr>
      </p:pic>
    </p:spTree>
    <p:custDataLst>
      <p:tags r:id="rId1"/>
    </p:custDataLst>
    <p:extLst>
      <p:ext uri="{BB962C8B-B14F-4D97-AF65-F5344CB8AC3E}">
        <p14:creationId xmlns:p14="http://schemas.microsoft.com/office/powerpoint/2010/main" val="2636416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A1F778F-AD94-4646-B879-72D0E8CDB68D}"/>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A251DBF9-41F5-5A44-8A80-CEF7DC79A7F0}"/>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1933164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5A16F82-9DC5-9143-BEA2-52F3BF4C2C57}"/>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 name="CuadroTexto 6">
            <a:extLst>
              <a:ext uri="{FF2B5EF4-FFF2-40B4-BE49-F238E27FC236}">
                <a16:creationId xmlns:a16="http://schemas.microsoft.com/office/drawing/2014/main" id="{0D539577-D282-C34B-8F36-B9FC7BC23864}"/>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PRONÓSTICO</a:t>
            </a:r>
            <a:br>
              <a:rPr lang="es-PE" sz="2800" b="1"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LA DEMANDA</a:t>
            </a:r>
          </a:p>
        </p:txBody>
      </p:sp>
      <p:pic>
        <p:nvPicPr>
          <p:cNvPr id="8" name="Imagen 7">
            <a:extLst>
              <a:ext uri="{FF2B5EF4-FFF2-40B4-BE49-F238E27FC236}">
                <a16:creationId xmlns:a16="http://schemas.microsoft.com/office/drawing/2014/main" id="{62D635CF-2C5C-0D48-AFD7-21734B6F668E}"/>
              </a:ext>
            </a:extLst>
          </p:cNvPr>
          <p:cNvPicPr>
            <a:picLocks noChangeAspect="1"/>
          </p:cNvPicPr>
          <p:nvPr/>
        </p:nvPicPr>
        <p:blipFill>
          <a:blip r:embed="rId4"/>
          <a:stretch>
            <a:fillRect/>
          </a:stretch>
        </p:blipFill>
        <p:spPr>
          <a:xfrm>
            <a:off x="1008063" y="2869612"/>
            <a:ext cx="195423" cy="201256"/>
          </a:xfrm>
          <a:prstGeom prst="rect">
            <a:avLst/>
          </a:prstGeom>
        </p:spPr>
      </p:pic>
    </p:spTree>
    <p:custDataLst>
      <p:tags r:id="rId1"/>
    </p:custDataLst>
    <p:extLst>
      <p:ext uri="{BB962C8B-B14F-4D97-AF65-F5344CB8AC3E}">
        <p14:creationId xmlns:p14="http://schemas.microsoft.com/office/powerpoint/2010/main" val="24768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8039039B-1DEA-83FE-09F7-2B8DB235EAF7}"/>
              </a:ext>
            </a:extLst>
          </p:cNvPr>
          <p:cNvPicPr>
            <a:picLocks noChangeAspect="1"/>
          </p:cNvPicPr>
          <p:nvPr/>
        </p:nvPicPr>
        <p:blipFill>
          <a:blip r:embed="rId3"/>
          <a:stretch>
            <a:fillRect/>
          </a:stretch>
        </p:blipFill>
        <p:spPr>
          <a:xfrm>
            <a:off x="1076600" y="3493049"/>
            <a:ext cx="1545242" cy="1625750"/>
          </a:xfrm>
          <a:prstGeom prst="rect">
            <a:avLst/>
          </a:prstGeom>
        </p:spPr>
      </p:pic>
      <p:pic>
        <p:nvPicPr>
          <p:cNvPr id="9" name="Imagen 8">
            <a:extLst>
              <a:ext uri="{FF2B5EF4-FFF2-40B4-BE49-F238E27FC236}">
                <a16:creationId xmlns:a16="http://schemas.microsoft.com/office/drawing/2014/main" id="{65099307-68EE-E00B-C5B7-65D6E88F4A33}"/>
              </a:ext>
            </a:extLst>
          </p:cNvPr>
          <p:cNvPicPr>
            <a:picLocks noChangeAspect="1"/>
          </p:cNvPicPr>
          <p:nvPr/>
        </p:nvPicPr>
        <p:blipFill rotWithShape="1">
          <a:blip r:embed="rId4"/>
          <a:srcRect t="16424" b="16533"/>
          <a:stretch/>
        </p:blipFill>
        <p:spPr>
          <a:xfrm>
            <a:off x="795624" y="2716875"/>
            <a:ext cx="2269845" cy="739588"/>
          </a:xfrm>
          <a:prstGeom prst="rect">
            <a:avLst/>
          </a:prstGeom>
        </p:spPr>
      </p:pic>
      <p:sp>
        <p:nvSpPr>
          <p:cNvPr id="3" name="object 7"/>
          <p:cNvSpPr txBox="1"/>
          <p:nvPr/>
        </p:nvSpPr>
        <p:spPr>
          <a:xfrm>
            <a:off x="503238" y="934597"/>
            <a:ext cx="4237208" cy="1308050"/>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ANTECEDENTES</a:t>
            </a:r>
          </a:p>
          <a:p>
            <a:pPr marL="11725">
              <a:buSzPct val="100000"/>
              <a:tabLst>
                <a:tab pos="121285" algn="l"/>
              </a:tabLst>
            </a:pPr>
            <a:r>
              <a:rPr lang="es-ES" sz="1600" spc="-10" dirty="0">
                <a:solidFill>
                  <a:srgbClr val="262626"/>
                </a:solidFill>
                <a:cs typeface="Source Sans Pro"/>
              </a:rPr>
              <a:t>Había una vez una demanda que era muy estable…</a:t>
            </a:r>
          </a:p>
          <a:p>
            <a:pPr marL="11725">
              <a:buSzPct val="100000"/>
              <a:tabLst>
                <a:tab pos="121285" algn="l"/>
              </a:tabLst>
            </a:pPr>
            <a:r>
              <a:rPr lang="es-ES" sz="1600" spc="-10" dirty="0">
                <a:solidFill>
                  <a:srgbClr val="262626"/>
                </a:solidFill>
                <a:cs typeface="Source Sans Pro"/>
              </a:rPr>
              <a:t>Había pocos productos en las estanterías ….</a:t>
            </a:r>
          </a:p>
          <a:p>
            <a:pPr marL="11725">
              <a:buSzPct val="100000"/>
              <a:tabLst>
                <a:tab pos="121285" algn="l"/>
              </a:tabLst>
            </a:pPr>
            <a:r>
              <a:rPr lang="es-ES" sz="1600" spc="-10" dirty="0">
                <a:solidFill>
                  <a:srgbClr val="262626"/>
                </a:solidFill>
                <a:cs typeface="Source Sans Pro"/>
              </a:rPr>
              <a:t>De pronto el mundo se abrió y muchos productos nuevos competían entre sí… </a:t>
            </a:r>
            <a:r>
              <a:rPr lang="es-ES" sz="1600" b="1" spc="-10" dirty="0">
                <a:solidFill>
                  <a:srgbClr val="262626"/>
                </a:solidFill>
                <a:cs typeface="Source Sans Pro"/>
              </a:rPr>
              <a:t>Llegó la globalización</a:t>
            </a:r>
            <a:r>
              <a:rPr lang="es-ES" sz="1600" spc="-10" dirty="0">
                <a:solidFill>
                  <a:srgbClr val="262626"/>
                </a:solidFill>
                <a:cs typeface="Source Sans Pro"/>
              </a:rPr>
              <a:t>.</a:t>
            </a:r>
            <a:endParaRPr lang="es-PE" sz="1600" spc="-10" dirty="0">
              <a:solidFill>
                <a:srgbClr val="262626"/>
              </a:solidFill>
              <a:cs typeface="Source Sans Pro"/>
            </a:endParaRPr>
          </a:p>
        </p:txBody>
      </p:sp>
      <p:pic>
        <p:nvPicPr>
          <p:cNvPr id="2" name="Imagen 1">
            <a:extLst>
              <a:ext uri="{FF2B5EF4-FFF2-40B4-BE49-F238E27FC236}">
                <a16:creationId xmlns:a16="http://schemas.microsoft.com/office/drawing/2014/main" id="{54FDDE7E-413A-B5E9-9378-BEB02D14ADE4}"/>
              </a:ext>
            </a:extLst>
          </p:cNvPr>
          <p:cNvPicPr>
            <a:picLocks noChangeAspect="1"/>
          </p:cNvPicPr>
          <p:nvPr/>
        </p:nvPicPr>
        <p:blipFill>
          <a:blip r:embed="rId5"/>
          <a:stretch>
            <a:fillRect/>
          </a:stretch>
        </p:blipFill>
        <p:spPr>
          <a:xfrm>
            <a:off x="7519088" y="863587"/>
            <a:ext cx="1156600" cy="1993913"/>
          </a:xfrm>
          <a:prstGeom prst="rect">
            <a:avLst/>
          </a:prstGeom>
        </p:spPr>
      </p:pic>
      <p:pic>
        <p:nvPicPr>
          <p:cNvPr id="4" name="Imagen 3">
            <a:extLst>
              <a:ext uri="{FF2B5EF4-FFF2-40B4-BE49-F238E27FC236}">
                <a16:creationId xmlns:a16="http://schemas.microsoft.com/office/drawing/2014/main" id="{8AFB59D4-68BC-2B5E-17BD-603E1595467C}"/>
              </a:ext>
            </a:extLst>
          </p:cNvPr>
          <p:cNvPicPr>
            <a:picLocks noChangeAspect="1"/>
          </p:cNvPicPr>
          <p:nvPr/>
        </p:nvPicPr>
        <p:blipFill>
          <a:blip r:embed="rId6"/>
          <a:stretch>
            <a:fillRect/>
          </a:stretch>
        </p:blipFill>
        <p:spPr>
          <a:xfrm>
            <a:off x="5224415" y="601669"/>
            <a:ext cx="2255831" cy="2255831"/>
          </a:xfrm>
          <a:prstGeom prst="rect">
            <a:avLst/>
          </a:prstGeom>
        </p:spPr>
      </p:pic>
      <p:pic>
        <p:nvPicPr>
          <p:cNvPr id="8" name="Imagen 7">
            <a:extLst>
              <a:ext uri="{FF2B5EF4-FFF2-40B4-BE49-F238E27FC236}">
                <a16:creationId xmlns:a16="http://schemas.microsoft.com/office/drawing/2014/main" id="{CB3ACEB2-3296-AAE0-C692-29B70B1FE6CD}"/>
              </a:ext>
            </a:extLst>
          </p:cNvPr>
          <p:cNvPicPr>
            <a:picLocks noChangeAspect="1"/>
          </p:cNvPicPr>
          <p:nvPr/>
        </p:nvPicPr>
        <p:blipFill>
          <a:blip r:embed="rId7"/>
          <a:stretch>
            <a:fillRect/>
          </a:stretch>
        </p:blipFill>
        <p:spPr>
          <a:xfrm>
            <a:off x="3201038" y="2566711"/>
            <a:ext cx="1625796" cy="1036250"/>
          </a:xfrm>
          <a:prstGeom prst="rect">
            <a:avLst/>
          </a:prstGeom>
        </p:spPr>
      </p:pic>
      <p:pic>
        <p:nvPicPr>
          <p:cNvPr id="11" name="Imagen 10">
            <a:extLst>
              <a:ext uri="{FF2B5EF4-FFF2-40B4-BE49-F238E27FC236}">
                <a16:creationId xmlns:a16="http://schemas.microsoft.com/office/drawing/2014/main" id="{7CD33D5C-F492-CA70-CECC-0C87CCE42C61}"/>
              </a:ext>
            </a:extLst>
          </p:cNvPr>
          <p:cNvPicPr>
            <a:picLocks noChangeAspect="1"/>
          </p:cNvPicPr>
          <p:nvPr/>
        </p:nvPicPr>
        <p:blipFill>
          <a:blip r:embed="rId8"/>
          <a:stretch>
            <a:fillRect/>
          </a:stretch>
        </p:blipFill>
        <p:spPr>
          <a:xfrm>
            <a:off x="3201037" y="3763704"/>
            <a:ext cx="1438419" cy="1205875"/>
          </a:xfrm>
          <a:prstGeom prst="rect">
            <a:avLst/>
          </a:prstGeom>
        </p:spPr>
      </p:pic>
      <p:sp>
        <p:nvSpPr>
          <p:cNvPr id="12" name="Rectangle 5">
            <a:extLst>
              <a:ext uri="{FF2B5EF4-FFF2-40B4-BE49-F238E27FC236}">
                <a16:creationId xmlns:a16="http://schemas.microsoft.com/office/drawing/2014/main" id="{AD4196CF-32A2-5441-83EA-EBC6496EB46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13" name="Imagen 12">
            <a:extLst>
              <a:ext uri="{FF2B5EF4-FFF2-40B4-BE49-F238E27FC236}">
                <a16:creationId xmlns:a16="http://schemas.microsoft.com/office/drawing/2014/main" id="{404246F7-3CA2-3D45-BD50-F4670429EDF7}"/>
              </a:ext>
            </a:extLst>
          </p:cNvPr>
          <p:cNvPicPr>
            <a:picLocks noChangeAspect="1"/>
          </p:cNvPicPr>
          <p:nvPr/>
        </p:nvPicPr>
        <p:blipFill>
          <a:blip r:embed="rId9"/>
          <a:stretch>
            <a:fillRect/>
          </a:stretch>
        </p:blipFill>
        <p:spPr>
          <a:xfrm>
            <a:off x="5224415" y="2966506"/>
            <a:ext cx="3294580" cy="2193737"/>
          </a:xfrm>
          <a:prstGeom prst="rect">
            <a:avLst/>
          </a:prstGeom>
        </p:spPr>
      </p:pic>
    </p:spTree>
    <p:extLst>
      <p:ext uri="{BB962C8B-B14F-4D97-AF65-F5344CB8AC3E}">
        <p14:creationId xmlns:p14="http://schemas.microsoft.com/office/powerpoint/2010/main" val="3923208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3889376" cy="4016484"/>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DEFINICIÓN</a:t>
            </a: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Es un proceso de gestión clave de la cadena de suministro que permite a una compañía proyectar la demanda futura con un horizonte de 12 meses mínimo y en base a estos números planificar las compras y la producción, ya sean productos o servicios.</a:t>
            </a:r>
          </a:p>
          <a:p>
            <a:pPr marL="177800" indent="-166688">
              <a:buSzPct val="100000"/>
              <a:buFont typeface="Arial" panose="020B0604020202020204" pitchFamily="34" charset="0"/>
              <a:buChar char="•"/>
              <a:tabLst>
                <a:tab pos="120650" algn="l"/>
              </a:tabLst>
            </a:pPr>
            <a:endParaRPr lang="es-ES" sz="1500" spc="-10" dirty="0">
              <a:solidFill>
                <a:srgbClr val="262626"/>
              </a:solidFill>
              <a:cs typeface="Source Sans Pro"/>
            </a:endParaRPr>
          </a:p>
          <a:p>
            <a:pPr marL="177800" indent="-166688">
              <a:buSzPct val="100000"/>
              <a:buFont typeface="Arial" panose="020B0604020202020204" pitchFamily="34" charset="0"/>
              <a:buChar char="•"/>
              <a:tabLst>
                <a:tab pos="120650" algn="l"/>
              </a:tabLst>
            </a:pPr>
            <a:r>
              <a:rPr lang="es-ES" sz="1500" spc="-10" dirty="0">
                <a:solidFill>
                  <a:srgbClr val="262626"/>
                </a:solidFill>
                <a:cs typeface="Source Sans Pro"/>
              </a:rPr>
              <a:t>Una planificación eficiente incluye además de la </a:t>
            </a:r>
            <a:r>
              <a:rPr lang="es-ES" sz="1500" i="1" spc="-10" dirty="0">
                <a:solidFill>
                  <a:srgbClr val="262626"/>
                </a:solidFill>
                <a:cs typeface="Source Sans Pro"/>
              </a:rPr>
              <a:t>data</a:t>
            </a:r>
            <a:r>
              <a:rPr lang="es-ES" sz="1500" spc="-10" dirty="0">
                <a:solidFill>
                  <a:srgbClr val="262626"/>
                </a:solidFill>
                <a:cs typeface="Source Sans Pro"/>
              </a:rPr>
              <a:t> histórica, consideraciones de eventos internos creados por la compañía como promociones o descuentos y de eventos externos porque ambos eventos modifican el pronóstico estadístico. También deben incluirse tendencias del futuro que afectarán el pronóstico de demanda especialmente en </a:t>
            </a:r>
            <a:br>
              <a:rPr lang="es-ES" sz="1500" spc="-10" dirty="0">
                <a:solidFill>
                  <a:srgbClr val="262626"/>
                </a:solidFill>
                <a:cs typeface="Source Sans Pro"/>
              </a:rPr>
            </a:br>
            <a:r>
              <a:rPr lang="es-ES" sz="1500" spc="-10" dirty="0">
                <a:solidFill>
                  <a:srgbClr val="262626"/>
                </a:solidFill>
                <a:cs typeface="Source Sans Pro"/>
              </a:rPr>
              <a:t>el largo plazo.</a:t>
            </a:r>
          </a:p>
        </p:txBody>
      </p:sp>
      <p:sp>
        <p:nvSpPr>
          <p:cNvPr id="6" name="Rectangle 5">
            <a:extLst>
              <a:ext uri="{FF2B5EF4-FFF2-40B4-BE49-F238E27FC236}">
                <a16:creationId xmlns:a16="http://schemas.microsoft.com/office/drawing/2014/main" id="{4407F9A5-937E-9440-9904-0EAA2DC5262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33B04038-64D7-7B48-A6CF-8ADC835C7D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8" y="912813"/>
            <a:ext cx="4392612" cy="4321176"/>
          </a:xfrm>
          <a:prstGeom prst="rect">
            <a:avLst/>
          </a:prstGeom>
        </p:spPr>
      </p:pic>
    </p:spTree>
    <p:extLst>
      <p:ext uri="{BB962C8B-B14F-4D97-AF65-F5344CB8AC3E}">
        <p14:creationId xmlns:p14="http://schemas.microsoft.com/office/powerpoint/2010/main" val="148681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2813"/>
            <a:ext cx="7933411" cy="1061829"/>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DEFINICIÓN</a:t>
            </a:r>
          </a:p>
          <a:p>
            <a:pPr marL="11725">
              <a:buSzPct val="100000"/>
              <a:tabLst>
                <a:tab pos="121285" algn="l"/>
              </a:tabLst>
            </a:pPr>
            <a:r>
              <a:rPr lang="es-ES" sz="1600" spc="-10" dirty="0">
                <a:solidFill>
                  <a:srgbClr val="262626"/>
                </a:solidFill>
                <a:cs typeface="Source Sans Pro"/>
              </a:rPr>
              <a:t>Hoy hay gran preocupación por encontrar un modelo de pronóstico de demanda que se ajuste lo más posible a la realidad. De lograrlo, se incrementarán las ventas y evitarán los excesos de inventario en los almacenes que perjudican la rentabilidad de la compañía.</a:t>
            </a:r>
            <a:endParaRPr lang="es-PE" sz="1600" spc="-10" dirty="0">
              <a:solidFill>
                <a:srgbClr val="262626"/>
              </a:solidFill>
              <a:cs typeface="Source Sans Pro"/>
            </a:endParaRPr>
          </a:p>
        </p:txBody>
      </p:sp>
      <p:pic>
        <p:nvPicPr>
          <p:cNvPr id="2" name="Imagen 1">
            <a:extLst>
              <a:ext uri="{FF2B5EF4-FFF2-40B4-BE49-F238E27FC236}">
                <a16:creationId xmlns:a16="http://schemas.microsoft.com/office/drawing/2014/main" id="{D0FD3618-F514-4981-B0B1-F41D5F1DB9A1}"/>
              </a:ext>
            </a:extLst>
          </p:cNvPr>
          <p:cNvPicPr>
            <a:picLocks noChangeAspect="1"/>
          </p:cNvPicPr>
          <p:nvPr/>
        </p:nvPicPr>
        <p:blipFill>
          <a:blip r:embed="rId3"/>
          <a:stretch>
            <a:fillRect/>
          </a:stretch>
        </p:blipFill>
        <p:spPr>
          <a:xfrm>
            <a:off x="1611138" y="2273127"/>
            <a:ext cx="5921723" cy="2960862"/>
          </a:xfrm>
          <a:prstGeom prst="rect">
            <a:avLst/>
          </a:prstGeom>
        </p:spPr>
      </p:pic>
      <p:sp>
        <p:nvSpPr>
          <p:cNvPr id="6" name="Rectangle 5">
            <a:extLst>
              <a:ext uri="{FF2B5EF4-FFF2-40B4-BE49-F238E27FC236}">
                <a16:creationId xmlns:a16="http://schemas.microsoft.com/office/drawing/2014/main" id="{EB81D086-10BE-134E-A2EF-20455390041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722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3201" y="914408"/>
            <a:ext cx="7933411" cy="569387"/>
          </a:xfrm>
          <a:prstGeom prst="rect">
            <a:avLst/>
          </a:prstGeom>
        </p:spPr>
        <p:txBody>
          <a:bodyPr vert="horz" wrap="square" lIns="0" tIns="0" rIns="0" bIns="0" rtlCol="0">
            <a:spAutoFit/>
          </a:bodyPr>
          <a:lstStyle/>
          <a:p>
            <a:pPr marL="11725">
              <a:spcAft>
                <a:spcPts val="600"/>
              </a:spcAft>
              <a:buSzPct val="100000"/>
              <a:tabLst>
                <a:tab pos="121285" algn="l"/>
              </a:tabLst>
            </a:pPr>
            <a:r>
              <a:rPr lang="es-PE" sz="1600" b="1" spc="-10" dirty="0">
                <a:solidFill>
                  <a:srgbClr val="262626"/>
                </a:solidFill>
                <a:cs typeface="Source Sans Pro"/>
              </a:rPr>
              <a:t>TÉCNICAS DE PRONÓSTICO DE DEMANDA</a:t>
            </a:r>
          </a:p>
          <a:p>
            <a:pPr marL="11725">
              <a:buSzPct val="100000"/>
              <a:tabLst>
                <a:tab pos="121285" algn="l"/>
              </a:tabLst>
            </a:pPr>
            <a:r>
              <a:rPr lang="es-ES" sz="1600" spc="-10" dirty="0">
                <a:solidFill>
                  <a:srgbClr val="262626"/>
                </a:solidFill>
                <a:cs typeface="Source Sans Pro"/>
              </a:rPr>
              <a:t>Entre las técnicas de pronóstico de demanda se tienen distintos enfoque como los siguientes:</a:t>
            </a:r>
            <a:endParaRPr lang="es-PE" sz="1600" spc="-10" dirty="0">
              <a:solidFill>
                <a:srgbClr val="262626"/>
              </a:solidFill>
              <a:cs typeface="Source Sans Pro"/>
            </a:endParaRPr>
          </a:p>
        </p:txBody>
      </p:sp>
      <p:sp>
        <p:nvSpPr>
          <p:cNvPr id="6" name="Rectangle 5">
            <a:extLst>
              <a:ext uri="{FF2B5EF4-FFF2-40B4-BE49-F238E27FC236}">
                <a16:creationId xmlns:a16="http://schemas.microsoft.com/office/drawing/2014/main" id="{D3D8EA52-75BF-D145-A9BD-F071D68E441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rPr>
              <a:t>PRONÓSTICO DE LA DEMANDA</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4" name="Grupo 23">
            <a:extLst>
              <a:ext uri="{FF2B5EF4-FFF2-40B4-BE49-F238E27FC236}">
                <a16:creationId xmlns:a16="http://schemas.microsoft.com/office/drawing/2014/main" id="{844DBD5D-63D0-4B47-9975-FD0593EC844E}"/>
              </a:ext>
            </a:extLst>
          </p:cNvPr>
          <p:cNvGrpSpPr/>
          <p:nvPr/>
        </p:nvGrpSpPr>
        <p:grpSpPr>
          <a:xfrm>
            <a:off x="1089965" y="1975173"/>
            <a:ext cx="6776161" cy="2094658"/>
            <a:chOff x="1075934" y="1843779"/>
            <a:chExt cx="6776161" cy="2094658"/>
          </a:xfrm>
        </p:grpSpPr>
        <p:sp>
          <p:nvSpPr>
            <p:cNvPr id="25" name="Google Shape;333;p23">
              <a:extLst>
                <a:ext uri="{FF2B5EF4-FFF2-40B4-BE49-F238E27FC236}">
                  <a16:creationId xmlns:a16="http://schemas.microsoft.com/office/drawing/2014/main" id="{6C745DF2-6510-FB4C-845F-EEAE246C34AA}"/>
                </a:ext>
              </a:extLst>
            </p:cNvPr>
            <p:cNvSpPr/>
            <p:nvPr/>
          </p:nvSpPr>
          <p:spPr>
            <a:xfrm>
              <a:off x="4676455" y="1843779"/>
              <a:ext cx="3175640" cy="501005"/>
            </a:xfrm>
            <a:prstGeom prst="roundRect">
              <a:avLst>
                <a:gd name="adj" fmla="val 18326"/>
              </a:avLst>
            </a:prstGeom>
            <a:solidFill>
              <a:srgbClr val="00B1C2"/>
            </a:solidFill>
            <a:ln>
              <a:noFill/>
            </a:ln>
          </p:spPr>
          <p:txBody>
            <a:bodyPr spcFirstLastPara="1" wrap="square" lIns="91425" tIns="45700" rIns="91425" bIns="45700" anchor="ctr" anchorCtr="0">
              <a:noAutofit/>
            </a:bodyPr>
            <a:lstStyle/>
            <a:p>
              <a:pPr marL="11430" marR="0" indent="0" algn="ctr" defTabSz="457200" rtl="0" eaLnBrk="1" fontAlgn="auto" latinLnBrk="0" hangingPunct="1">
                <a:lnSpc>
                  <a:spcPct val="90000"/>
                </a:lnSpc>
                <a:spcBef>
                  <a:spcPts val="0"/>
                </a:spcBef>
                <a:spcAft>
                  <a:spcPts val="0"/>
                </a:spcAft>
                <a:buClrTx/>
                <a:buSzPts val="2000"/>
                <a:buFontTx/>
                <a:buNone/>
                <a:tabLst/>
                <a:defRPr/>
              </a:pPr>
              <a:r>
                <a:rPr lang="es-PE" sz="1400" b="1" kern="1200" dirty="0">
                  <a:solidFill>
                    <a:schemeClr val="bg1"/>
                  </a:solidFill>
                  <a:latin typeface="Calibri" panose="020F0502020204030204" pitchFamily="34" charset="0"/>
                  <a:ea typeface="+mn-ea"/>
                  <a:cs typeface="Calibri" panose="020F0502020204030204" pitchFamily="34" charset="0"/>
                </a:rPr>
                <a:t>Enfoque de pronóstico </a:t>
              </a:r>
              <a:br>
                <a:rPr lang="es-PE" sz="1400" b="1" kern="1200" dirty="0">
                  <a:solidFill>
                    <a:schemeClr val="bg1"/>
                  </a:solidFill>
                  <a:latin typeface="Calibri" panose="020F0502020204030204" pitchFamily="34" charset="0"/>
                  <a:ea typeface="+mn-ea"/>
                  <a:cs typeface="Calibri" panose="020F0502020204030204" pitchFamily="34" charset="0"/>
                </a:rPr>
              </a:br>
              <a:r>
                <a:rPr lang="es-PE" sz="1400" b="1" kern="1200" dirty="0">
                  <a:solidFill>
                    <a:schemeClr val="bg1"/>
                  </a:solidFill>
                  <a:latin typeface="Calibri" panose="020F0502020204030204" pitchFamily="34" charset="0"/>
                  <a:ea typeface="+mn-ea"/>
                  <a:cs typeface="Calibri" panose="020F0502020204030204" pitchFamily="34" charset="0"/>
                </a:rPr>
                <a:t>de demanda cuantitativo</a:t>
              </a:r>
            </a:p>
          </p:txBody>
        </p:sp>
        <p:sp>
          <p:nvSpPr>
            <p:cNvPr id="26" name="Google Shape;335;p23">
              <a:extLst>
                <a:ext uri="{FF2B5EF4-FFF2-40B4-BE49-F238E27FC236}">
                  <a16:creationId xmlns:a16="http://schemas.microsoft.com/office/drawing/2014/main" id="{E5C98E7A-38A9-AC4A-AC3E-3190E6388B0A}"/>
                </a:ext>
              </a:extLst>
            </p:cNvPr>
            <p:cNvSpPr/>
            <p:nvPr/>
          </p:nvSpPr>
          <p:spPr>
            <a:xfrm>
              <a:off x="4676455" y="2418330"/>
              <a:ext cx="3175640" cy="1520106"/>
            </a:xfrm>
            <a:prstGeom prst="roundRect">
              <a:avLst>
                <a:gd name="adj" fmla="val 4409"/>
              </a:avLst>
            </a:prstGeom>
            <a:solidFill>
              <a:srgbClr val="D1EFF4"/>
            </a:solidFill>
            <a:ln>
              <a:noFill/>
            </a:ln>
          </p:spPr>
          <p:txBody>
            <a:bodyPr spcFirstLastPara="1" wrap="square" lIns="108000" tIns="108000" rIns="108000" bIns="45700" anchor="t" anchorCtr="0">
              <a:noAutofit/>
            </a:bodyPr>
            <a:lstStyle/>
            <a:p>
              <a:pPr marL="222250" lvl="1" indent="-134938" algn="l" defTabSz="457200" rtl="0" eaLnBrk="1" latinLnBrk="0" hangingPunct="1">
                <a:buClr>
                  <a:srgbClr val="00B1C2"/>
                </a:buClr>
                <a:buSzPct val="100000"/>
                <a:buFont typeface="Arial" panose="020B0604020202020204" pitchFamily="34" charset="0"/>
                <a:buChar char="•"/>
                <a:tabLst/>
              </a:pPr>
              <a:r>
                <a:rPr lang="es-PE" sz="1300" kern="1200" dirty="0">
                  <a:solidFill>
                    <a:schemeClr val="tx1"/>
                  </a:solidFill>
                  <a:latin typeface="Calibri" panose="020F0502020204030204" pitchFamily="34" charset="0"/>
                  <a:ea typeface="+mj-lt"/>
                  <a:cs typeface="Calibri" panose="020F0502020204030204" pitchFamily="34" charset="0"/>
                </a:rPr>
                <a:t>Promedio simple.</a:t>
              </a:r>
            </a:p>
            <a:p>
              <a:pPr marL="222250" lvl="1" indent="-134938" algn="l" defTabSz="457200" rtl="0" eaLnBrk="1" latinLnBrk="0" hangingPunct="1">
                <a:buClr>
                  <a:srgbClr val="00B1C2"/>
                </a:buClr>
                <a:buSzPct val="100000"/>
                <a:buFont typeface="Arial" panose="020B0604020202020204" pitchFamily="34" charset="0"/>
                <a:buChar char="•"/>
                <a:tabLst/>
              </a:pPr>
              <a:r>
                <a:rPr lang="es-PE" sz="1300" kern="1200" dirty="0">
                  <a:solidFill>
                    <a:schemeClr val="tx1"/>
                  </a:solidFill>
                  <a:latin typeface="Calibri" panose="020F0502020204030204" pitchFamily="34" charset="0"/>
                  <a:ea typeface="+mj-lt"/>
                  <a:cs typeface="Calibri" panose="020F0502020204030204" pitchFamily="34" charset="0"/>
                </a:rPr>
                <a:t>Promedio ponderado.</a:t>
              </a:r>
            </a:p>
            <a:p>
              <a:pPr marL="222250" lvl="1" indent="-134938" algn="l" defTabSz="457200" rtl="0" eaLnBrk="1" latinLnBrk="0" hangingPunct="1">
                <a:buClr>
                  <a:srgbClr val="00B1C2"/>
                </a:buClr>
                <a:buSzPct val="100000"/>
                <a:buFont typeface="Arial" panose="020B0604020202020204" pitchFamily="34" charset="0"/>
                <a:buChar char="•"/>
                <a:tabLst/>
              </a:pPr>
              <a:r>
                <a:rPr lang="es-PE" sz="1300" kern="1200" dirty="0">
                  <a:solidFill>
                    <a:schemeClr val="tx1"/>
                  </a:solidFill>
                  <a:latin typeface="Calibri" panose="020F0502020204030204" pitchFamily="34" charset="0"/>
                  <a:ea typeface="+mj-lt"/>
                  <a:cs typeface="Calibri" panose="020F0502020204030204" pitchFamily="34" charset="0"/>
                </a:rPr>
                <a:t>Suavización exponencial simple.</a:t>
              </a:r>
            </a:p>
            <a:p>
              <a:pPr marL="222250" lvl="1" indent="-134938" algn="l" defTabSz="457200" rtl="0" eaLnBrk="1" latinLnBrk="0" hangingPunct="1">
                <a:buClr>
                  <a:srgbClr val="00B1C2"/>
                </a:buClr>
                <a:buSzPct val="100000"/>
                <a:buFont typeface="Arial" panose="020B0604020202020204" pitchFamily="34" charset="0"/>
                <a:buChar char="•"/>
                <a:tabLst/>
              </a:pPr>
              <a:r>
                <a:rPr lang="es-PE" sz="1300" kern="1200" dirty="0">
                  <a:solidFill>
                    <a:schemeClr val="tx1"/>
                  </a:solidFill>
                  <a:latin typeface="Calibri" panose="020F0502020204030204" pitchFamily="34" charset="0"/>
                  <a:ea typeface="+mj-lt"/>
                  <a:cs typeface="Calibri" panose="020F0502020204030204" pitchFamily="34" charset="0"/>
                </a:rPr>
                <a:t>Suavización exponencial doble.</a:t>
              </a:r>
            </a:p>
            <a:p>
              <a:pPr marL="222250" lvl="1" indent="-134938" algn="l" defTabSz="457200" rtl="0" eaLnBrk="1" latinLnBrk="0" hangingPunct="1">
                <a:buClr>
                  <a:srgbClr val="00B1C2"/>
                </a:buClr>
                <a:buSzPct val="100000"/>
                <a:buFont typeface="Arial" panose="020B0604020202020204" pitchFamily="34" charset="0"/>
                <a:buChar char="•"/>
                <a:tabLst/>
              </a:pPr>
              <a:r>
                <a:rPr lang="es-PE" sz="1300" kern="1200" dirty="0">
                  <a:solidFill>
                    <a:schemeClr val="tx1"/>
                  </a:solidFill>
                  <a:latin typeface="Calibri" panose="020F0502020204030204" pitchFamily="34" charset="0"/>
                  <a:ea typeface="+mj-lt"/>
                  <a:cs typeface="Calibri" panose="020F0502020204030204" pitchFamily="34" charset="0"/>
                </a:rPr>
                <a:t>Regresión.</a:t>
              </a:r>
            </a:p>
          </p:txBody>
        </p:sp>
        <p:grpSp>
          <p:nvGrpSpPr>
            <p:cNvPr id="27" name="Agrupar 9">
              <a:extLst>
                <a:ext uri="{FF2B5EF4-FFF2-40B4-BE49-F238E27FC236}">
                  <a16:creationId xmlns:a16="http://schemas.microsoft.com/office/drawing/2014/main" id="{BB702795-3988-7E49-9B02-5A6D1BD668B6}"/>
                </a:ext>
              </a:extLst>
            </p:cNvPr>
            <p:cNvGrpSpPr/>
            <p:nvPr/>
          </p:nvGrpSpPr>
          <p:grpSpPr>
            <a:xfrm>
              <a:off x="4460689" y="1892408"/>
              <a:ext cx="459474" cy="403823"/>
              <a:chOff x="5892512" y="2805541"/>
              <a:chExt cx="459474" cy="403823"/>
            </a:xfrm>
          </p:grpSpPr>
          <p:sp>
            <p:nvSpPr>
              <p:cNvPr id="34" name="Elipse 33">
                <a:extLst>
                  <a:ext uri="{FF2B5EF4-FFF2-40B4-BE49-F238E27FC236}">
                    <a16:creationId xmlns:a16="http://schemas.microsoft.com/office/drawing/2014/main" id="{941167DD-7452-8A4D-B261-C6ECC4249C9A}"/>
                  </a:ext>
                </a:extLst>
              </p:cNvPr>
              <p:cNvSpPr/>
              <p:nvPr/>
            </p:nvSpPr>
            <p:spPr>
              <a:xfrm>
                <a:off x="5956277" y="2824919"/>
                <a:ext cx="395709" cy="376075"/>
              </a:xfrm>
              <a:prstGeom prst="ellipse">
                <a:avLst/>
              </a:prstGeom>
              <a:solidFill>
                <a:srgbClr val="0B8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5" name="Elipse 34">
                <a:extLst>
                  <a:ext uri="{FF2B5EF4-FFF2-40B4-BE49-F238E27FC236}">
                    <a16:creationId xmlns:a16="http://schemas.microsoft.com/office/drawing/2014/main" id="{D790CB41-4134-D84E-ADBE-172A5B6664A8}"/>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6" name="Triángulo 35">
                <a:extLst>
                  <a:ext uri="{FF2B5EF4-FFF2-40B4-BE49-F238E27FC236}">
                    <a16:creationId xmlns:a16="http://schemas.microsoft.com/office/drawing/2014/main" id="{EEDE4532-8393-B840-8B83-DC2D49173E28}"/>
                  </a:ext>
                </a:extLst>
              </p:cNvPr>
              <p:cNvSpPr/>
              <p:nvPr/>
            </p:nvSpPr>
            <p:spPr>
              <a:xfrm rot="5400000">
                <a:off x="6076285" y="2946262"/>
                <a:ext cx="186870" cy="122381"/>
              </a:xfrm>
              <a:prstGeom prst="triangl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sp>
          <p:nvSpPr>
            <p:cNvPr id="28" name="Google Shape;332;p23">
              <a:extLst>
                <a:ext uri="{FF2B5EF4-FFF2-40B4-BE49-F238E27FC236}">
                  <a16:creationId xmlns:a16="http://schemas.microsoft.com/office/drawing/2014/main" id="{DED223EF-3F24-A64F-AE3E-5249E4916080}"/>
                </a:ext>
              </a:extLst>
            </p:cNvPr>
            <p:cNvSpPr/>
            <p:nvPr/>
          </p:nvSpPr>
          <p:spPr>
            <a:xfrm>
              <a:off x="1290849" y="1843779"/>
              <a:ext cx="3175640" cy="501005"/>
            </a:xfrm>
            <a:prstGeom prst="roundRect">
              <a:avLst>
                <a:gd name="adj" fmla="val 18326"/>
              </a:avLst>
            </a:prstGeom>
            <a:solidFill>
              <a:srgbClr val="EE4639"/>
            </a:solidFill>
            <a:ln>
              <a:noFill/>
            </a:ln>
          </p:spPr>
          <p:txBody>
            <a:bodyPr spcFirstLastPara="1" wrap="square" lIns="91425" tIns="45700" rIns="91425" bIns="45700" anchor="ctr" anchorCtr="0">
              <a:noAutofit/>
            </a:bodyPr>
            <a:lstStyle/>
            <a:p>
              <a:pPr marL="11430" marR="0" lvl="0" indent="0" algn="ctr" defTabSz="457200" rtl="0" eaLnBrk="1" fontAlgn="auto" latinLnBrk="0" hangingPunct="1">
                <a:lnSpc>
                  <a:spcPct val="90000"/>
                </a:lnSpc>
                <a:spcBef>
                  <a:spcPts val="0"/>
                </a:spcBef>
                <a:spcAft>
                  <a:spcPts val="0"/>
                </a:spcAft>
                <a:buClrTx/>
                <a:buSzPts val="2000"/>
                <a:buFont typeface="Arial"/>
                <a:buNone/>
                <a:tabLst/>
                <a:defRPr/>
              </a:pPr>
              <a:r>
                <a:rPr lang="es-PE" sz="1500" b="1" kern="1200" dirty="0">
                  <a:solidFill>
                    <a:schemeClr val="bg1"/>
                  </a:solidFill>
                  <a:latin typeface="Calibri" panose="020F0502020204030204" pitchFamily="34" charset="0"/>
                  <a:ea typeface="+mn-ea"/>
                  <a:cs typeface="Calibri" panose="020F0502020204030204" pitchFamily="34" charset="0"/>
                </a:rPr>
                <a:t>Enfoque de pronóstico </a:t>
              </a:r>
              <a:br>
                <a:rPr lang="es-PE" sz="1500" b="1" kern="1200" dirty="0">
                  <a:solidFill>
                    <a:schemeClr val="bg1"/>
                  </a:solidFill>
                  <a:latin typeface="Calibri" panose="020F0502020204030204" pitchFamily="34" charset="0"/>
                  <a:ea typeface="+mn-ea"/>
                  <a:cs typeface="Calibri" panose="020F0502020204030204" pitchFamily="34" charset="0"/>
                </a:rPr>
              </a:br>
              <a:r>
                <a:rPr lang="es-PE" sz="1500" b="1" kern="1200" dirty="0">
                  <a:solidFill>
                    <a:schemeClr val="bg1"/>
                  </a:solidFill>
                  <a:latin typeface="Calibri" panose="020F0502020204030204" pitchFamily="34" charset="0"/>
                  <a:ea typeface="+mn-ea"/>
                  <a:cs typeface="Calibri" panose="020F0502020204030204" pitchFamily="34" charset="0"/>
                </a:rPr>
                <a:t>de demanda cualitativo</a:t>
              </a:r>
            </a:p>
          </p:txBody>
        </p:sp>
        <p:sp>
          <p:nvSpPr>
            <p:cNvPr id="29" name="Google Shape;334;p23">
              <a:extLst>
                <a:ext uri="{FF2B5EF4-FFF2-40B4-BE49-F238E27FC236}">
                  <a16:creationId xmlns:a16="http://schemas.microsoft.com/office/drawing/2014/main" id="{E015DE09-4BA6-DC44-8906-3DFEE93872AB}"/>
                </a:ext>
              </a:extLst>
            </p:cNvPr>
            <p:cNvSpPr/>
            <p:nvPr/>
          </p:nvSpPr>
          <p:spPr>
            <a:xfrm>
              <a:off x="1290849" y="2418331"/>
              <a:ext cx="3175640" cy="1520106"/>
            </a:xfrm>
            <a:prstGeom prst="roundRect">
              <a:avLst>
                <a:gd name="adj" fmla="val 3579"/>
              </a:avLst>
            </a:prstGeom>
            <a:solidFill>
              <a:srgbClr val="FFD8D4"/>
            </a:solidFill>
            <a:ln>
              <a:noFill/>
            </a:ln>
          </p:spPr>
          <p:txBody>
            <a:bodyPr spcFirstLastPara="1" wrap="square" lIns="108000" tIns="108000" rIns="108000" bIns="45700" anchor="t" anchorCtr="0">
              <a:noAutofit/>
            </a:bodyPr>
            <a:lstStyle/>
            <a:p>
              <a:pPr marL="138113" lvl="1" indent="-128588" algn="l" defTabSz="457200" rtl="0" eaLnBrk="1" latinLnBrk="0" hangingPunct="1">
                <a:buClr>
                  <a:srgbClr val="EE4639"/>
                </a:buClr>
                <a:buSzPct val="100000"/>
                <a:buFont typeface="Arial" panose="020B0604020202020204" pitchFamily="34" charset="0"/>
                <a:buChar char="•"/>
                <a:tabLst>
                  <a:tab pos="3228975" algn="l"/>
                </a:tabLst>
              </a:pPr>
              <a:r>
                <a:rPr lang="es-PE" sz="1300" kern="1200" dirty="0">
                  <a:solidFill>
                    <a:srgbClr val="262626"/>
                  </a:solidFill>
                  <a:latin typeface="Calibri"/>
                  <a:ea typeface="+mn-ea"/>
                  <a:cs typeface="Calibri"/>
                </a:rPr>
                <a:t>Consulta a la fuerza de ventas.</a:t>
              </a:r>
            </a:p>
            <a:p>
              <a:pPr marL="138113" lvl="1" indent="-128588" algn="l" defTabSz="457200" rtl="0" eaLnBrk="1" latinLnBrk="0" hangingPunct="1">
                <a:buClr>
                  <a:srgbClr val="EE4639"/>
                </a:buClr>
                <a:buSzPct val="100000"/>
                <a:buFont typeface="Arial" panose="020B0604020202020204" pitchFamily="34" charset="0"/>
                <a:buChar char="•"/>
                <a:tabLst>
                  <a:tab pos="3228975" algn="l"/>
                </a:tabLst>
              </a:pPr>
              <a:r>
                <a:rPr lang="es-PE" sz="1300" kern="1200" dirty="0">
                  <a:solidFill>
                    <a:srgbClr val="262626"/>
                  </a:solidFill>
                  <a:latin typeface="Calibri"/>
                  <a:ea typeface="+mn-ea"/>
                  <a:cs typeface="Calibri"/>
                </a:rPr>
                <a:t>Encuesta de mercado de consumo.</a:t>
              </a:r>
            </a:p>
            <a:p>
              <a:pPr marL="138113" lvl="1" indent="-128588" algn="l" defTabSz="457200" rtl="0" eaLnBrk="1" latinLnBrk="0" hangingPunct="1">
                <a:buClr>
                  <a:srgbClr val="EE4639"/>
                </a:buClr>
                <a:buSzPct val="100000"/>
                <a:buFont typeface="Arial" panose="020B0604020202020204" pitchFamily="34" charset="0"/>
                <a:buChar char="•"/>
                <a:tabLst>
                  <a:tab pos="3228975" algn="l"/>
                </a:tabLst>
              </a:pPr>
              <a:r>
                <a:rPr lang="es-PE" sz="1300" kern="1200" dirty="0">
                  <a:solidFill>
                    <a:srgbClr val="262626"/>
                  </a:solidFill>
                  <a:latin typeface="Calibri"/>
                  <a:ea typeface="+mn-ea"/>
                  <a:cs typeface="Calibri"/>
                </a:rPr>
                <a:t>Grupos de consenso.</a:t>
              </a:r>
            </a:p>
            <a:p>
              <a:pPr marL="138113" lvl="1" indent="-128588" algn="l" defTabSz="457200" rtl="0" eaLnBrk="1" latinLnBrk="0" hangingPunct="1">
                <a:buClr>
                  <a:srgbClr val="EE4639"/>
                </a:buClr>
                <a:buSzPct val="100000"/>
                <a:buFont typeface="Arial" panose="020B0604020202020204" pitchFamily="34" charset="0"/>
                <a:buChar char="•"/>
                <a:tabLst>
                  <a:tab pos="3228975" algn="l"/>
                </a:tabLst>
              </a:pPr>
              <a:r>
                <a:rPr lang="es-PE" sz="1300" kern="1200" dirty="0">
                  <a:solidFill>
                    <a:srgbClr val="262626"/>
                  </a:solidFill>
                  <a:latin typeface="Calibri"/>
                  <a:ea typeface="+mn-ea"/>
                  <a:cs typeface="Calibri"/>
                </a:rPr>
                <a:t>Jurado de opinión ejecutiva.</a:t>
              </a:r>
            </a:p>
            <a:p>
              <a:pPr marL="138113" lvl="1" indent="-128588" algn="l" defTabSz="457200" rtl="0" eaLnBrk="1" latinLnBrk="0" hangingPunct="1">
                <a:buClr>
                  <a:srgbClr val="EE4639"/>
                </a:buClr>
                <a:buSzPct val="100000"/>
                <a:buFont typeface="Arial" panose="020B0604020202020204" pitchFamily="34" charset="0"/>
                <a:buChar char="•"/>
                <a:tabLst>
                  <a:tab pos="3228975" algn="l"/>
                </a:tabLst>
              </a:pPr>
              <a:r>
                <a:rPr lang="es-PE" sz="1300" kern="1200" dirty="0">
                  <a:solidFill>
                    <a:srgbClr val="262626"/>
                  </a:solidFill>
                  <a:latin typeface="Calibri"/>
                  <a:ea typeface="+mn-ea"/>
                  <a:cs typeface="Calibri"/>
                </a:rPr>
                <a:t>Método Delphi.</a:t>
              </a:r>
            </a:p>
          </p:txBody>
        </p:sp>
        <p:grpSp>
          <p:nvGrpSpPr>
            <p:cNvPr id="30" name="Agrupar 4">
              <a:extLst>
                <a:ext uri="{FF2B5EF4-FFF2-40B4-BE49-F238E27FC236}">
                  <a16:creationId xmlns:a16="http://schemas.microsoft.com/office/drawing/2014/main" id="{F924EF8B-206E-DD43-9628-DD56B1D7907B}"/>
                </a:ext>
              </a:extLst>
            </p:cNvPr>
            <p:cNvGrpSpPr/>
            <p:nvPr/>
          </p:nvGrpSpPr>
          <p:grpSpPr>
            <a:xfrm>
              <a:off x="1075934" y="1892408"/>
              <a:ext cx="459474" cy="403823"/>
              <a:chOff x="5892512" y="2805541"/>
              <a:chExt cx="459474" cy="403823"/>
            </a:xfrm>
          </p:grpSpPr>
          <p:sp>
            <p:nvSpPr>
              <p:cNvPr id="31" name="Elipse 30">
                <a:extLst>
                  <a:ext uri="{FF2B5EF4-FFF2-40B4-BE49-F238E27FC236}">
                    <a16:creationId xmlns:a16="http://schemas.microsoft.com/office/drawing/2014/main" id="{9D815474-04EB-9341-9429-0656FA3388C0}"/>
                  </a:ext>
                </a:extLst>
              </p:cNvPr>
              <p:cNvSpPr/>
              <p:nvPr/>
            </p:nvSpPr>
            <p:spPr>
              <a:xfrm>
                <a:off x="5956277" y="2824919"/>
                <a:ext cx="395709" cy="376075"/>
              </a:xfrm>
              <a:prstGeom prst="ellipse">
                <a:avLst/>
              </a:prstGeom>
              <a:solidFill>
                <a:srgbClr val="B7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2" name="Elipse 31">
                <a:extLst>
                  <a:ext uri="{FF2B5EF4-FFF2-40B4-BE49-F238E27FC236}">
                    <a16:creationId xmlns:a16="http://schemas.microsoft.com/office/drawing/2014/main" id="{2C610E80-AAC6-6147-95FB-48D5344476B5}"/>
                  </a:ext>
                </a:extLst>
              </p:cNvPr>
              <p:cNvSpPr/>
              <p:nvPr/>
            </p:nvSpPr>
            <p:spPr>
              <a:xfrm>
                <a:off x="5892512" y="2805541"/>
                <a:ext cx="424906" cy="40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sp>
            <p:nvSpPr>
              <p:cNvPr id="33" name="Triángulo 32">
                <a:extLst>
                  <a:ext uri="{FF2B5EF4-FFF2-40B4-BE49-F238E27FC236}">
                    <a16:creationId xmlns:a16="http://schemas.microsoft.com/office/drawing/2014/main" id="{51D6B3EF-E812-7C4B-A350-A35BD2EAAA53}"/>
                  </a:ext>
                </a:extLst>
              </p:cNvPr>
              <p:cNvSpPr/>
              <p:nvPr/>
            </p:nvSpPr>
            <p:spPr>
              <a:xfrm rot="5400000">
                <a:off x="6076285" y="2946262"/>
                <a:ext cx="186870" cy="122381"/>
              </a:xfrm>
              <a:prstGeom prst="triangle">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00" dirty="0">
                  <a:latin typeface="Calibri" panose="020F0502020204030204" pitchFamily="34" charset="0"/>
                </a:endParaRPr>
              </a:p>
            </p:txBody>
          </p:sp>
        </p:grpSp>
      </p:grpSp>
    </p:spTree>
    <p:extLst>
      <p:ext uri="{BB962C8B-B14F-4D97-AF65-F5344CB8AC3E}">
        <p14:creationId xmlns:p14="http://schemas.microsoft.com/office/powerpoint/2010/main" val="32073228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6990</TotalTime>
  <Words>3325</Words>
  <Application>Microsoft Office PowerPoint</Application>
  <PresentationFormat>Presentación en pantalla (16:10)</PresentationFormat>
  <Paragraphs>377</Paragraphs>
  <Slides>40</Slides>
  <Notes>36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40</vt:i4>
      </vt:variant>
    </vt:vector>
  </HeadingPairs>
  <TitlesOfParts>
    <vt:vector size="49" baseType="lpstr">
      <vt:lpstr>Arial</vt:lpstr>
      <vt:lpstr>Calibri</vt:lpstr>
      <vt:lpstr>Cambria Math</vt:lpstr>
      <vt:lpstr>Graphik Bold</vt:lpstr>
      <vt:lpstr>Graphik Regular</vt:lpstr>
      <vt:lpstr>Graphik-Medium</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Rosa Maria Muñoz Mendo</cp:lastModifiedBy>
  <cp:revision>605</cp:revision>
  <cp:lastPrinted>2018-01-16T21:42:59Z</cp:lastPrinted>
  <dcterms:created xsi:type="dcterms:W3CDTF">2016-10-06T14:52:02Z</dcterms:created>
  <dcterms:modified xsi:type="dcterms:W3CDTF">2024-08-09T15:34:11Z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